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Overpass"/>
      <p:regular r:id="rId30"/>
      <p:bold r:id="rId31"/>
      <p:italic r:id="rId32"/>
      <p:boldItalic r:id="rId33"/>
    </p:embeddedFont>
    <p:embeddedFont>
      <p:font typeface="Lora"/>
      <p:regular r:id="rId34"/>
      <p:bold r:id="rId35"/>
      <p:italic r:id="rId36"/>
      <p:boldItalic r:id="rId37"/>
    </p:embeddedFont>
    <p:embeddedFont>
      <p:font typeface="EB Garamond"/>
      <p:regular r:id="rId38"/>
      <p:bold r:id="rId39"/>
      <p:italic r:id="rId40"/>
      <p:boldItalic r:id="rId41"/>
    </p:embeddedFont>
    <p:embeddedFont>
      <p:font typeface="Average"/>
      <p:regular r:id="rId42"/>
    </p:embeddedFont>
    <p:embeddedFont>
      <p:font typeface="Helvetica Neue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44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D5FCA4-0AF9-453F-A42C-7F18868AC3FA}">
  <a:tblStyle styleId="{CDD5FCA4-0AF9-453F-A42C-7F18868AC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italic.fntdata"/><Relationship Id="rId20" Type="http://schemas.openxmlformats.org/officeDocument/2006/relationships/slide" Target="slides/slide14.xml"/><Relationship Id="rId42" Type="http://schemas.openxmlformats.org/officeDocument/2006/relationships/font" Target="fonts/Average-regular.fntdata"/><Relationship Id="rId41" Type="http://schemas.openxmlformats.org/officeDocument/2006/relationships/font" Target="fonts/EBGaramond-boldItalic.fntdata"/><Relationship Id="rId22" Type="http://schemas.openxmlformats.org/officeDocument/2006/relationships/font" Target="fonts/ProximaNova-regular.fntdata"/><Relationship Id="rId44" Type="http://schemas.openxmlformats.org/officeDocument/2006/relationships/font" Target="fonts/HelveticaNeue-bold.fntdata"/><Relationship Id="rId21" Type="http://schemas.openxmlformats.org/officeDocument/2006/relationships/slide" Target="slides/slide15.xml"/><Relationship Id="rId43" Type="http://schemas.openxmlformats.org/officeDocument/2006/relationships/font" Target="fonts/HelveticaNeue-regular.fntdata"/><Relationship Id="rId24" Type="http://schemas.openxmlformats.org/officeDocument/2006/relationships/font" Target="fonts/ProximaNova-italic.fntdata"/><Relationship Id="rId46" Type="http://schemas.openxmlformats.org/officeDocument/2006/relationships/font" Target="fonts/HelveticaNeue-boldItalic.fntdata"/><Relationship Id="rId23" Type="http://schemas.openxmlformats.org/officeDocument/2006/relationships/font" Target="fonts/ProximaNova-bold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ProximaNova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verpass-bold.fntdata"/><Relationship Id="rId30" Type="http://schemas.openxmlformats.org/officeDocument/2006/relationships/font" Target="fonts/Overpass-regular.fntdata"/><Relationship Id="rId11" Type="http://schemas.openxmlformats.org/officeDocument/2006/relationships/slide" Target="slides/slide5.xml"/><Relationship Id="rId33" Type="http://schemas.openxmlformats.org/officeDocument/2006/relationships/font" Target="fonts/Overpass-boldItalic.fntdata"/><Relationship Id="rId10" Type="http://schemas.openxmlformats.org/officeDocument/2006/relationships/slide" Target="slides/slide4.xml"/><Relationship Id="rId32" Type="http://schemas.openxmlformats.org/officeDocument/2006/relationships/font" Target="fonts/Overpass-italic.fntdata"/><Relationship Id="rId13" Type="http://schemas.openxmlformats.org/officeDocument/2006/relationships/slide" Target="slides/slide7.xml"/><Relationship Id="rId35" Type="http://schemas.openxmlformats.org/officeDocument/2006/relationships/font" Target="fonts/Lora-bold.fntdata"/><Relationship Id="rId12" Type="http://schemas.openxmlformats.org/officeDocument/2006/relationships/slide" Target="slides/slide6.xml"/><Relationship Id="rId34" Type="http://schemas.openxmlformats.org/officeDocument/2006/relationships/font" Target="fonts/Lora-regular.fntdata"/><Relationship Id="rId15" Type="http://schemas.openxmlformats.org/officeDocument/2006/relationships/slide" Target="slides/slide9.xml"/><Relationship Id="rId37" Type="http://schemas.openxmlformats.org/officeDocument/2006/relationships/font" Target="fonts/Lora-boldItalic.fntdata"/><Relationship Id="rId14" Type="http://schemas.openxmlformats.org/officeDocument/2006/relationships/slide" Target="slides/slide8.xml"/><Relationship Id="rId36" Type="http://schemas.openxmlformats.org/officeDocument/2006/relationships/font" Target="fonts/Lora-italic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.fntdata"/><Relationship Id="rId16" Type="http://schemas.openxmlformats.org/officeDocument/2006/relationships/slide" Target="slides/slide10.xml"/><Relationship Id="rId38" Type="http://schemas.openxmlformats.org/officeDocument/2006/relationships/font" Target="fonts/EBGaramo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d18206f47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d18206f47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d273cb09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d273cb09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d273cb09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d273cb09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e2a89294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e2a89294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d5db5e48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d5db5e48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d18206f4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d18206f4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d4a2a301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d4a2a301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d18206f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d18206f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1310582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1310582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e2a8929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e2a8929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131058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131058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273cb09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273cb09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18206f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18206f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18206f4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d18206f4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4579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66.png"/><Relationship Id="rId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1" Type="http://schemas.openxmlformats.org/officeDocument/2006/relationships/image" Target="../media/image57.png"/><Relationship Id="rId10" Type="http://schemas.openxmlformats.org/officeDocument/2006/relationships/image" Target="../media/image54.png"/><Relationship Id="rId13" Type="http://schemas.openxmlformats.org/officeDocument/2006/relationships/image" Target="../media/image52.png"/><Relationship Id="rId12" Type="http://schemas.openxmlformats.org/officeDocument/2006/relationships/image" Target="../media/image56.png"/><Relationship Id="rId15" Type="http://schemas.openxmlformats.org/officeDocument/2006/relationships/image" Target="../media/image59.png"/><Relationship Id="rId14" Type="http://schemas.openxmlformats.org/officeDocument/2006/relationships/image" Target="../media/image53.png"/><Relationship Id="rId17" Type="http://schemas.openxmlformats.org/officeDocument/2006/relationships/image" Target="../media/image60.png"/><Relationship Id="rId16" Type="http://schemas.openxmlformats.org/officeDocument/2006/relationships/image" Target="../media/image58.png"/><Relationship Id="rId18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64.pn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28.png"/><Relationship Id="rId21" Type="http://schemas.openxmlformats.org/officeDocument/2006/relationships/image" Target="../media/image27.png"/><Relationship Id="rId24" Type="http://schemas.openxmlformats.org/officeDocument/2006/relationships/image" Target="../media/image29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26" Type="http://schemas.openxmlformats.org/officeDocument/2006/relationships/image" Target="../media/image32.png"/><Relationship Id="rId25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1" Type="http://schemas.openxmlformats.org/officeDocument/2006/relationships/image" Target="../media/image16.png"/><Relationship Id="rId10" Type="http://schemas.openxmlformats.org/officeDocument/2006/relationships/image" Target="../media/image17.png"/><Relationship Id="rId13" Type="http://schemas.openxmlformats.org/officeDocument/2006/relationships/image" Target="../media/image18.png"/><Relationship Id="rId12" Type="http://schemas.openxmlformats.org/officeDocument/2006/relationships/image" Target="../media/image21.png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1765713" y="961675"/>
            <a:ext cx="8574300" cy="16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</a:t>
            </a:r>
            <a:r>
              <a:rPr lang="en" sz="3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oundations of neural networks</a:t>
            </a:r>
            <a:endParaRPr sz="3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122000" y="3212925"/>
            <a:ext cx="6900000" cy="13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An in-depth mathematical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perspective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061875" y="4432225"/>
            <a:ext cx="1782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~  by Tarun Paparaju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Mapping mathematics concepts to neural networks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Optimizer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390" name="Google Shape;390;p23"/>
          <p:cNvSpPr txBox="1"/>
          <p:nvPr>
            <p:ph idx="1" type="body"/>
          </p:nvPr>
        </p:nvSpPr>
        <p:spPr>
          <a:xfrm>
            <a:off x="628650" y="947600"/>
            <a:ext cx="78867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An algorithm that iteratively adjusts the weights and biases of the network to reduce the loss function.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91" name="Google Shape;391;p23"/>
          <p:cNvGraphicFramePr/>
          <p:nvPr/>
        </p:nvGraphicFramePr>
        <p:xfrm>
          <a:off x="67375" y="145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6851675"/>
                <a:gridCol w="2157650"/>
              </a:tblGrid>
              <a:tr h="4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2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38761D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0000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2" name="Google Shape;392;p23"/>
          <p:cNvSpPr/>
          <p:nvPr/>
        </p:nvSpPr>
        <p:spPr>
          <a:xfrm>
            <a:off x="918713" y="2217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"/>
          <p:cNvSpPr/>
          <p:nvPr/>
        </p:nvSpPr>
        <p:spPr>
          <a:xfrm>
            <a:off x="918713" y="292200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"/>
          <p:cNvSpPr/>
          <p:nvPr/>
        </p:nvSpPr>
        <p:spPr>
          <a:xfrm>
            <a:off x="913938" y="362612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3"/>
          <p:cNvSpPr/>
          <p:nvPr/>
        </p:nvSpPr>
        <p:spPr>
          <a:xfrm>
            <a:off x="3177125" y="28581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23"/>
          <p:cNvCxnSpPr>
            <a:stCxn id="392" idx="6"/>
            <a:endCxn id="395" idx="2"/>
          </p:cNvCxnSpPr>
          <p:nvPr/>
        </p:nvCxnSpPr>
        <p:spPr>
          <a:xfrm>
            <a:off x="1176113" y="2327225"/>
            <a:ext cx="2001000" cy="64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3"/>
          <p:cNvCxnSpPr>
            <a:stCxn id="394" idx="6"/>
            <a:endCxn id="395" idx="2"/>
          </p:cNvCxnSpPr>
          <p:nvPr/>
        </p:nvCxnSpPr>
        <p:spPr>
          <a:xfrm flipH="1" rot="10800000">
            <a:off x="1171338" y="2967475"/>
            <a:ext cx="2005800" cy="76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3"/>
          <p:cNvSpPr/>
          <p:nvPr/>
        </p:nvSpPr>
        <p:spPr>
          <a:xfrm>
            <a:off x="3177125" y="361725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23"/>
          <p:cNvCxnSpPr>
            <a:stCxn id="393" idx="6"/>
            <a:endCxn id="395" idx="2"/>
          </p:cNvCxnSpPr>
          <p:nvPr/>
        </p:nvCxnSpPr>
        <p:spPr>
          <a:xfrm flipH="1" rot="10800000">
            <a:off x="1176113" y="2967450"/>
            <a:ext cx="2001000" cy="6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3"/>
          <p:cNvSpPr txBox="1"/>
          <p:nvPr/>
        </p:nvSpPr>
        <p:spPr>
          <a:xfrm>
            <a:off x="117625" y="3482875"/>
            <a:ext cx="672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3177125" y="2217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23"/>
          <p:cNvCxnSpPr>
            <a:stCxn id="394" idx="6"/>
            <a:endCxn id="401" idx="2"/>
          </p:cNvCxnSpPr>
          <p:nvPr/>
        </p:nvCxnSpPr>
        <p:spPr>
          <a:xfrm flipH="1" rot="10800000">
            <a:off x="1171338" y="2327275"/>
            <a:ext cx="2005800" cy="140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23"/>
          <p:cNvCxnSpPr>
            <a:stCxn id="393" idx="6"/>
            <a:endCxn id="401" idx="2"/>
          </p:cNvCxnSpPr>
          <p:nvPr/>
        </p:nvCxnSpPr>
        <p:spPr>
          <a:xfrm flipH="1" rot="10800000">
            <a:off x="1176113" y="2327250"/>
            <a:ext cx="2001000" cy="70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23"/>
          <p:cNvCxnSpPr>
            <a:stCxn id="392" idx="6"/>
            <a:endCxn id="401" idx="2"/>
          </p:cNvCxnSpPr>
          <p:nvPr/>
        </p:nvCxnSpPr>
        <p:spPr>
          <a:xfrm>
            <a:off x="1176113" y="2327225"/>
            <a:ext cx="2001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23"/>
          <p:cNvCxnSpPr>
            <a:stCxn id="394" idx="6"/>
            <a:endCxn id="398" idx="2"/>
          </p:cNvCxnSpPr>
          <p:nvPr/>
        </p:nvCxnSpPr>
        <p:spPr>
          <a:xfrm flipH="1" rot="10800000">
            <a:off x="1171338" y="3726475"/>
            <a:ext cx="2005800" cy="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23"/>
          <p:cNvCxnSpPr>
            <a:stCxn id="392" idx="6"/>
            <a:endCxn id="398" idx="2"/>
          </p:cNvCxnSpPr>
          <p:nvPr/>
        </p:nvCxnSpPr>
        <p:spPr>
          <a:xfrm>
            <a:off x="1176113" y="2327225"/>
            <a:ext cx="2001000" cy="139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23"/>
          <p:cNvCxnSpPr>
            <a:stCxn id="393" idx="6"/>
            <a:endCxn id="398" idx="2"/>
          </p:cNvCxnSpPr>
          <p:nvPr/>
        </p:nvCxnSpPr>
        <p:spPr>
          <a:xfrm>
            <a:off x="1176113" y="3031350"/>
            <a:ext cx="2001000" cy="69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23"/>
          <p:cNvSpPr txBox="1"/>
          <p:nvPr/>
        </p:nvSpPr>
        <p:spPr>
          <a:xfrm>
            <a:off x="1478588" y="2050725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11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1761275" y="2237376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12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636088" y="2451463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13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1242325" y="2666903"/>
            <a:ext cx="4299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21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1636088" y="2937000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22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3" name="Google Shape;413;p23"/>
          <p:cNvSpPr txBox="1"/>
          <p:nvPr/>
        </p:nvSpPr>
        <p:spPr>
          <a:xfrm>
            <a:off x="1263988" y="3060888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23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1094338" y="3343500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31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5" name="Google Shape;415;p23"/>
          <p:cNvSpPr txBox="1"/>
          <p:nvPr/>
        </p:nvSpPr>
        <p:spPr>
          <a:xfrm>
            <a:off x="1294763" y="3681775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33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6" name="Google Shape;416;p23"/>
          <p:cNvSpPr txBox="1"/>
          <p:nvPr/>
        </p:nvSpPr>
        <p:spPr>
          <a:xfrm>
            <a:off x="1636088" y="3452863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32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7" name="Google Shape;417;p23"/>
          <p:cNvSpPr txBox="1"/>
          <p:nvPr/>
        </p:nvSpPr>
        <p:spPr>
          <a:xfrm>
            <a:off x="510425" y="2139450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8" name="Google Shape;418;p23"/>
          <p:cNvSpPr txBox="1"/>
          <p:nvPr/>
        </p:nvSpPr>
        <p:spPr>
          <a:xfrm>
            <a:off x="510450" y="2858100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19" name="Google Shape;419;p23"/>
          <p:cNvSpPr txBox="1"/>
          <p:nvPr/>
        </p:nvSpPr>
        <p:spPr>
          <a:xfrm>
            <a:off x="510450" y="3576750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3446965" y="2139450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3434525" y="3581125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3434525" y="2817675"/>
            <a:ext cx="32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3335375" y="2357475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+ b</a:t>
            </a:r>
            <a:r>
              <a:rPr baseline="-25000"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solidFill>
                <a:srgbClr val="85200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3359375" y="3837588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+ b</a:t>
            </a:r>
            <a:r>
              <a:rPr baseline="-25000"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solidFill>
                <a:srgbClr val="85200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3359363" y="3063550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+ b</a:t>
            </a:r>
            <a:r>
              <a:rPr baseline="-25000" lang="en" sz="1000">
                <a:solidFill>
                  <a:srgbClr val="85200C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solidFill>
                <a:srgbClr val="85200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26" name="Google Shape;426;p23"/>
          <p:cNvCxnSpPr/>
          <p:nvPr/>
        </p:nvCxnSpPr>
        <p:spPr>
          <a:xfrm flipH="1">
            <a:off x="4360938" y="1879475"/>
            <a:ext cx="25800" cy="32187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23"/>
          <p:cNvCxnSpPr>
            <a:stCxn id="392" idx="0"/>
            <a:endCxn id="401" idx="0"/>
          </p:cNvCxnSpPr>
          <p:nvPr/>
        </p:nvCxnSpPr>
        <p:spPr>
          <a:xfrm flipH="1" rot="-5400000">
            <a:off x="2176313" y="1088975"/>
            <a:ext cx="600" cy="22584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23"/>
          <p:cNvCxnSpPr>
            <a:endCxn id="401" idx="0"/>
          </p:cNvCxnSpPr>
          <p:nvPr/>
        </p:nvCxnSpPr>
        <p:spPr>
          <a:xfrm>
            <a:off x="3218825" y="2130575"/>
            <a:ext cx="87000" cy="8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3"/>
          <p:cNvCxnSpPr>
            <a:stCxn id="394" idx="4"/>
          </p:cNvCxnSpPr>
          <p:nvPr/>
        </p:nvCxnSpPr>
        <p:spPr>
          <a:xfrm flipH="1" rot="-5400000">
            <a:off x="1548888" y="3338575"/>
            <a:ext cx="371700" cy="1384200"/>
          </a:xfrm>
          <a:prstGeom prst="curvedConnector2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23"/>
          <p:cNvCxnSpPr/>
          <p:nvPr/>
        </p:nvCxnSpPr>
        <p:spPr>
          <a:xfrm rot="10800000">
            <a:off x="1046350" y="3844300"/>
            <a:ext cx="48000" cy="954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23"/>
          <p:cNvSpPr txBox="1"/>
          <p:nvPr/>
        </p:nvSpPr>
        <p:spPr>
          <a:xfrm>
            <a:off x="4542650" y="1879475"/>
            <a:ext cx="2001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Let the loss function for the neural network be: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32" name="Google Shape;4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538" y="2337975"/>
            <a:ext cx="1377219" cy="2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 txBox="1"/>
          <p:nvPr/>
        </p:nvSpPr>
        <p:spPr>
          <a:xfrm>
            <a:off x="7087600" y="1837713"/>
            <a:ext cx="1743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Gradient-based optimization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4489675" y="2547625"/>
            <a:ext cx="2342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Let the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loss function be called J(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,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 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). We must find the optimal values for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and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such that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J(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,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 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)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is minimized.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Gradient Descent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is a popular algorithm for this task: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35" name="Google Shape;4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925" y="3364325"/>
            <a:ext cx="1451708" cy="1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901" y="3556563"/>
            <a:ext cx="2216179" cy="1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625" y="3767837"/>
            <a:ext cx="794592" cy="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3"/>
          <p:cNvSpPr txBox="1"/>
          <p:nvPr/>
        </p:nvSpPr>
        <p:spPr>
          <a:xfrm>
            <a:off x="4535675" y="4332650"/>
            <a:ext cx="2272500" cy="45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Above, </a:t>
            </a:r>
            <a:r>
              <a:rPr i="1" lang="en" sz="900">
                <a:latin typeface="Average"/>
                <a:ea typeface="Average"/>
                <a:cs typeface="Average"/>
                <a:sym typeface="Average"/>
              </a:rPr>
              <a:t>α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is the learning rate that decides the size of each update.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39" name="Google Shape;4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625" y="2202804"/>
            <a:ext cx="1907901" cy="91358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3"/>
          <p:cNvSpPr txBox="1"/>
          <p:nvPr/>
        </p:nvSpPr>
        <p:spPr>
          <a:xfrm>
            <a:off x="7005025" y="4050650"/>
            <a:ext cx="19608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We need to move the weights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and biases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in the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direction of fastest descent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 This direction is the negative of the gradient of the loss function with respect to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and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41" name="Google Shape;44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82625" y="3286876"/>
            <a:ext cx="1960799" cy="40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9038" y="3697142"/>
            <a:ext cx="794600" cy="38970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3" name="Google Shape;443;p23"/>
          <p:cNvSpPr txBox="1"/>
          <p:nvPr/>
        </p:nvSpPr>
        <p:spPr>
          <a:xfrm>
            <a:off x="6982613" y="3697150"/>
            <a:ext cx="794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Therefore: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1117675" y="4302650"/>
            <a:ext cx="2998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Adjust all the weights on the connections in the network, so that the output matches the expected output for a given input.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3747688" y="1949375"/>
            <a:ext cx="6729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Adjust weights</a:t>
            </a:r>
            <a:endParaRPr b="1" sz="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46" name="Google Shape;446;p23"/>
          <p:cNvCxnSpPr>
            <a:endCxn id="398" idx="4"/>
          </p:cNvCxnSpPr>
          <p:nvPr/>
        </p:nvCxnSpPr>
        <p:spPr>
          <a:xfrm flipH="1" rot="10800000">
            <a:off x="2426825" y="3835950"/>
            <a:ext cx="879000" cy="380700"/>
          </a:xfrm>
          <a:prstGeom prst="curvedConnector2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3"/>
          <p:cNvSpPr/>
          <p:nvPr/>
        </p:nvSpPr>
        <p:spPr>
          <a:xfrm>
            <a:off x="3779801" y="1979375"/>
            <a:ext cx="524700" cy="3897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Mapping mathematics concepts to neural networks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Back propagation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453" name="Google Shape;453;p24"/>
          <p:cNvSpPr txBox="1"/>
          <p:nvPr>
            <p:ph idx="1" type="body"/>
          </p:nvPr>
        </p:nvSpPr>
        <p:spPr>
          <a:xfrm>
            <a:off x="628650" y="910675"/>
            <a:ext cx="78867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 method to efficiently calculate the gradient vector required to optimize the weights and biases.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454" name="Google Shape;454;p24"/>
          <p:cNvGraphicFramePr/>
          <p:nvPr/>
        </p:nvGraphicFramePr>
        <p:xfrm>
          <a:off x="69325" y="143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7286050"/>
                <a:gridCol w="1708725"/>
              </a:tblGrid>
              <a:tr h="387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69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38761D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0000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Jacobian matrix of </a:t>
                      </a:r>
                      <a:r>
                        <a:rPr b="1"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</a:t>
                      </a: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</a:t>
                      </a: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respect to </a:t>
                      </a:r>
                      <a:r>
                        <a:rPr b="1"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is:</a:t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8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351C75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5" name="Google Shape;455;p24"/>
          <p:cNvSpPr/>
          <p:nvPr/>
        </p:nvSpPr>
        <p:spPr>
          <a:xfrm>
            <a:off x="729813" y="2266363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729813" y="2903713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761775" y="363752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2052075" y="288962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24"/>
          <p:cNvCxnSpPr>
            <a:stCxn id="455" idx="6"/>
            <a:endCxn id="458" idx="2"/>
          </p:cNvCxnSpPr>
          <p:nvPr/>
        </p:nvCxnSpPr>
        <p:spPr>
          <a:xfrm>
            <a:off x="987213" y="2375713"/>
            <a:ext cx="1065000" cy="62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24"/>
          <p:cNvCxnSpPr>
            <a:stCxn id="457" idx="6"/>
            <a:endCxn id="458" idx="2"/>
          </p:cNvCxnSpPr>
          <p:nvPr/>
        </p:nvCxnSpPr>
        <p:spPr>
          <a:xfrm flipH="1" rot="10800000">
            <a:off x="1019175" y="2998975"/>
            <a:ext cx="1032900" cy="74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4"/>
          <p:cNvSpPr/>
          <p:nvPr/>
        </p:nvSpPr>
        <p:spPr>
          <a:xfrm>
            <a:off x="2070238" y="3639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24"/>
          <p:cNvCxnSpPr>
            <a:stCxn id="456" idx="6"/>
            <a:endCxn id="458" idx="2"/>
          </p:cNvCxnSpPr>
          <p:nvPr/>
        </p:nvCxnSpPr>
        <p:spPr>
          <a:xfrm flipH="1" rot="10800000">
            <a:off x="987213" y="2998963"/>
            <a:ext cx="1065000" cy="1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4"/>
          <p:cNvSpPr txBox="1"/>
          <p:nvPr/>
        </p:nvSpPr>
        <p:spPr>
          <a:xfrm>
            <a:off x="117625" y="3482875"/>
            <a:ext cx="672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2028688" y="2217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5" name="Google Shape;465;p24"/>
          <p:cNvCxnSpPr>
            <a:stCxn id="457" idx="6"/>
            <a:endCxn id="464" idx="2"/>
          </p:cNvCxnSpPr>
          <p:nvPr/>
        </p:nvCxnSpPr>
        <p:spPr>
          <a:xfrm flipH="1" rot="10800000">
            <a:off x="1019175" y="2327275"/>
            <a:ext cx="1009500" cy="141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24"/>
          <p:cNvCxnSpPr>
            <a:stCxn id="456" idx="6"/>
            <a:endCxn id="464" idx="2"/>
          </p:cNvCxnSpPr>
          <p:nvPr/>
        </p:nvCxnSpPr>
        <p:spPr>
          <a:xfrm flipH="1" rot="10800000">
            <a:off x="987213" y="2327263"/>
            <a:ext cx="1041600" cy="68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24"/>
          <p:cNvCxnSpPr>
            <a:stCxn id="455" idx="6"/>
            <a:endCxn id="464" idx="2"/>
          </p:cNvCxnSpPr>
          <p:nvPr/>
        </p:nvCxnSpPr>
        <p:spPr>
          <a:xfrm flipH="1" rot="10800000">
            <a:off x="987213" y="2327113"/>
            <a:ext cx="1041600" cy="48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24"/>
          <p:cNvCxnSpPr>
            <a:stCxn id="457" idx="6"/>
            <a:endCxn id="461" idx="2"/>
          </p:cNvCxnSpPr>
          <p:nvPr/>
        </p:nvCxnSpPr>
        <p:spPr>
          <a:xfrm>
            <a:off x="1019175" y="3746875"/>
            <a:ext cx="1051200" cy="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4"/>
          <p:cNvCxnSpPr>
            <a:stCxn id="455" idx="6"/>
            <a:endCxn id="461" idx="2"/>
          </p:cNvCxnSpPr>
          <p:nvPr/>
        </p:nvCxnSpPr>
        <p:spPr>
          <a:xfrm>
            <a:off x="987213" y="2375713"/>
            <a:ext cx="1083000" cy="137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24"/>
          <p:cNvCxnSpPr>
            <a:stCxn id="456" idx="6"/>
            <a:endCxn id="461" idx="2"/>
          </p:cNvCxnSpPr>
          <p:nvPr/>
        </p:nvCxnSpPr>
        <p:spPr>
          <a:xfrm>
            <a:off x="987213" y="3013063"/>
            <a:ext cx="1083000" cy="73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4"/>
          <p:cNvSpPr txBox="1"/>
          <p:nvPr/>
        </p:nvSpPr>
        <p:spPr>
          <a:xfrm>
            <a:off x="198775" y="2185625"/>
            <a:ext cx="415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2" name="Google Shape;472;p24"/>
          <p:cNvSpPr txBox="1"/>
          <p:nvPr/>
        </p:nvSpPr>
        <p:spPr>
          <a:xfrm>
            <a:off x="198775" y="2826000"/>
            <a:ext cx="360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3" name="Google Shape;473;p24"/>
          <p:cNvSpPr txBox="1"/>
          <p:nvPr/>
        </p:nvSpPr>
        <p:spPr>
          <a:xfrm>
            <a:off x="191850" y="3558525"/>
            <a:ext cx="360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4" name="Google Shape;474;p24"/>
          <p:cNvSpPr txBox="1"/>
          <p:nvPr/>
        </p:nvSpPr>
        <p:spPr>
          <a:xfrm>
            <a:off x="1934358" y="2428150"/>
            <a:ext cx="31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5" name="Google Shape;475;p24"/>
          <p:cNvSpPr txBox="1"/>
          <p:nvPr/>
        </p:nvSpPr>
        <p:spPr>
          <a:xfrm>
            <a:off x="1957725" y="3858575"/>
            <a:ext cx="31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76" name="Google Shape;476;p24"/>
          <p:cNvSpPr txBox="1"/>
          <p:nvPr/>
        </p:nvSpPr>
        <p:spPr>
          <a:xfrm>
            <a:off x="1913100" y="3146225"/>
            <a:ext cx="360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477" name="Google Shape;477;p24"/>
          <p:cNvCxnSpPr/>
          <p:nvPr/>
        </p:nvCxnSpPr>
        <p:spPr>
          <a:xfrm flipH="1">
            <a:off x="4425625" y="1828225"/>
            <a:ext cx="16200" cy="2341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24"/>
          <p:cNvCxnSpPr>
            <a:stCxn id="455" idx="0"/>
            <a:endCxn id="464" idx="0"/>
          </p:cNvCxnSpPr>
          <p:nvPr/>
        </p:nvCxnSpPr>
        <p:spPr>
          <a:xfrm rot="-5400000">
            <a:off x="1483713" y="1592563"/>
            <a:ext cx="48600" cy="1299000"/>
          </a:xfrm>
          <a:prstGeom prst="curvedConnector3">
            <a:avLst>
              <a:gd fmla="val 589738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846525" y="2148038"/>
            <a:ext cx="87900" cy="105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24"/>
          <p:cNvCxnSpPr/>
          <p:nvPr/>
        </p:nvCxnSpPr>
        <p:spPr>
          <a:xfrm flipH="1">
            <a:off x="4422625" y="4144525"/>
            <a:ext cx="3000" cy="9927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24"/>
          <p:cNvSpPr/>
          <p:nvPr/>
        </p:nvSpPr>
        <p:spPr>
          <a:xfrm>
            <a:off x="3448113" y="222762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4"/>
          <p:cNvSpPr/>
          <p:nvPr/>
        </p:nvSpPr>
        <p:spPr>
          <a:xfrm>
            <a:off x="3461825" y="3613513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4"/>
          <p:cNvSpPr/>
          <p:nvPr/>
        </p:nvSpPr>
        <p:spPr>
          <a:xfrm>
            <a:off x="3461825" y="2874338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24"/>
          <p:cNvCxnSpPr>
            <a:stCxn id="464" idx="6"/>
            <a:endCxn id="482" idx="2"/>
          </p:cNvCxnSpPr>
          <p:nvPr/>
        </p:nvCxnSpPr>
        <p:spPr>
          <a:xfrm>
            <a:off x="2286088" y="2327225"/>
            <a:ext cx="1175700" cy="139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24"/>
          <p:cNvCxnSpPr>
            <a:stCxn id="464" idx="6"/>
            <a:endCxn id="481" idx="2"/>
          </p:cNvCxnSpPr>
          <p:nvPr/>
        </p:nvCxnSpPr>
        <p:spPr>
          <a:xfrm>
            <a:off x="2286088" y="2327225"/>
            <a:ext cx="1161900" cy="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4"/>
          <p:cNvCxnSpPr>
            <a:stCxn id="458" idx="6"/>
            <a:endCxn id="481" idx="2"/>
          </p:cNvCxnSpPr>
          <p:nvPr/>
        </p:nvCxnSpPr>
        <p:spPr>
          <a:xfrm flipH="1" rot="10800000">
            <a:off x="2309475" y="2336875"/>
            <a:ext cx="1138500" cy="66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24"/>
          <p:cNvCxnSpPr>
            <a:stCxn id="458" idx="6"/>
            <a:endCxn id="483" idx="2"/>
          </p:cNvCxnSpPr>
          <p:nvPr/>
        </p:nvCxnSpPr>
        <p:spPr>
          <a:xfrm flipH="1" rot="10800000">
            <a:off x="2309475" y="2983675"/>
            <a:ext cx="1152300" cy="1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24"/>
          <p:cNvCxnSpPr>
            <a:stCxn id="458" idx="6"/>
            <a:endCxn id="482" idx="2"/>
          </p:cNvCxnSpPr>
          <p:nvPr/>
        </p:nvCxnSpPr>
        <p:spPr>
          <a:xfrm>
            <a:off x="2309475" y="2998975"/>
            <a:ext cx="1152300" cy="72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24"/>
          <p:cNvCxnSpPr>
            <a:stCxn id="464" idx="6"/>
            <a:endCxn id="483" idx="2"/>
          </p:cNvCxnSpPr>
          <p:nvPr/>
        </p:nvCxnSpPr>
        <p:spPr>
          <a:xfrm>
            <a:off x="2286088" y="2327225"/>
            <a:ext cx="1175700" cy="65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4"/>
          <p:cNvCxnSpPr>
            <a:stCxn id="461" idx="6"/>
            <a:endCxn id="482" idx="2"/>
          </p:cNvCxnSpPr>
          <p:nvPr/>
        </p:nvCxnSpPr>
        <p:spPr>
          <a:xfrm flipH="1" rot="10800000">
            <a:off x="2327638" y="3722825"/>
            <a:ext cx="1134300" cy="2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24"/>
          <p:cNvCxnSpPr>
            <a:stCxn id="461" idx="6"/>
            <a:endCxn id="483" idx="2"/>
          </p:cNvCxnSpPr>
          <p:nvPr/>
        </p:nvCxnSpPr>
        <p:spPr>
          <a:xfrm flipH="1" rot="10800000">
            <a:off x="2327638" y="2983625"/>
            <a:ext cx="1134300" cy="76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4"/>
          <p:cNvCxnSpPr>
            <a:stCxn id="461" idx="6"/>
            <a:endCxn id="481" idx="2"/>
          </p:cNvCxnSpPr>
          <p:nvPr/>
        </p:nvCxnSpPr>
        <p:spPr>
          <a:xfrm flipH="1" rot="10800000">
            <a:off x="2327638" y="2337125"/>
            <a:ext cx="1120500" cy="1412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24"/>
          <p:cNvCxnSpPr>
            <a:stCxn id="464" idx="0"/>
            <a:endCxn id="481" idx="0"/>
          </p:cNvCxnSpPr>
          <p:nvPr/>
        </p:nvCxnSpPr>
        <p:spPr>
          <a:xfrm flipH="1" rot="-5400000">
            <a:off x="2862088" y="1513175"/>
            <a:ext cx="9900" cy="1419300"/>
          </a:xfrm>
          <a:prstGeom prst="curvedConnector3">
            <a:avLst>
              <a:gd fmla="val -2405303" name="adj1"/>
            </a:avLst>
          </a:prstGeom>
          <a:noFill/>
          <a:ln cap="flat" cmpd="sng" w="9525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4"/>
          <p:cNvCxnSpPr>
            <a:endCxn id="464" idx="0"/>
          </p:cNvCxnSpPr>
          <p:nvPr/>
        </p:nvCxnSpPr>
        <p:spPr>
          <a:xfrm flipH="1">
            <a:off x="2157388" y="2093075"/>
            <a:ext cx="100500" cy="124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24"/>
          <p:cNvCxnSpPr>
            <a:stCxn id="481" idx="6"/>
            <a:endCxn id="496" idx="0"/>
          </p:cNvCxnSpPr>
          <p:nvPr/>
        </p:nvCxnSpPr>
        <p:spPr>
          <a:xfrm>
            <a:off x="3705513" y="2336975"/>
            <a:ext cx="429600" cy="537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24"/>
          <p:cNvCxnSpPr>
            <a:stCxn id="482" idx="6"/>
            <a:endCxn id="496" idx="4"/>
          </p:cNvCxnSpPr>
          <p:nvPr/>
        </p:nvCxnSpPr>
        <p:spPr>
          <a:xfrm flipH="1" rot="10800000">
            <a:off x="3719225" y="3093163"/>
            <a:ext cx="415800" cy="629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24"/>
          <p:cNvCxnSpPr>
            <a:stCxn id="483" idx="6"/>
            <a:endCxn id="496" idx="2"/>
          </p:cNvCxnSpPr>
          <p:nvPr/>
        </p:nvCxnSpPr>
        <p:spPr>
          <a:xfrm>
            <a:off x="3719225" y="2983688"/>
            <a:ext cx="2871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24"/>
          <p:cNvSpPr/>
          <p:nvPr/>
        </p:nvSpPr>
        <p:spPr>
          <a:xfrm>
            <a:off x="4006375" y="2874338"/>
            <a:ext cx="2574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24"/>
          <p:cNvCxnSpPr>
            <a:stCxn id="481" idx="0"/>
            <a:endCxn id="496" idx="7"/>
          </p:cNvCxnSpPr>
          <p:nvPr/>
        </p:nvCxnSpPr>
        <p:spPr>
          <a:xfrm flipH="1" rot="-5400000">
            <a:off x="3562113" y="2242325"/>
            <a:ext cx="678600" cy="649200"/>
          </a:xfrm>
          <a:prstGeom prst="curvedConnector3">
            <a:avLst>
              <a:gd fmla="val -35091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24"/>
          <p:cNvCxnSpPr>
            <a:endCxn id="481" idx="0"/>
          </p:cNvCxnSpPr>
          <p:nvPr/>
        </p:nvCxnSpPr>
        <p:spPr>
          <a:xfrm flipH="1">
            <a:off x="3576813" y="2111525"/>
            <a:ext cx="47700" cy="116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24"/>
          <p:cNvSpPr txBox="1"/>
          <p:nvPr/>
        </p:nvSpPr>
        <p:spPr>
          <a:xfrm>
            <a:off x="762975" y="1835325"/>
            <a:ext cx="191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x</a:t>
            </a:r>
            <a:endParaRPr b="1" baseline="-25000"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2" name="Google Shape;502;p24"/>
          <p:cNvSpPr txBox="1"/>
          <p:nvPr/>
        </p:nvSpPr>
        <p:spPr>
          <a:xfrm>
            <a:off x="2061850" y="1800625"/>
            <a:ext cx="191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y</a:t>
            </a:r>
            <a:endParaRPr b="1" baseline="-25000"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3" name="Google Shape;503;p24"/>
          <p:cNvSpPr txBox="1"/>
          <p:nvPr/>
        </p:nvSpPr>
        <p:spPr>
          <a:xfrm>
            <a:off x="3360575" y="2446325"/>
            <a:ext cx="360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z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4" name="Google Shape;504;p24"/>
          <p:cNvSpPr txBox="1"/>
          <p:nvPr/>
        </p:nvSpPr>
        <p:spPr>
          <a:xfrm>
            <a:off x="3325435" y="3139775"/>
            <a:ext cx="360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z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5" name="Google Shape;505;p24"/>
          <p:cNvSpPr txBox="1"/>
          <p:nvPr/>
        </p:nvSpPr>
        <p:spPr>
          <a:xfrm>
            <a:off x="3377525" y="3833225"/>
            <a:ext cx="318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z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6" name="Google Shape;506;p24"/>
          <p:cNvSpPr txBox="1"/>
          <p:nvPr/>
        </p:nvSpPr>
        <p:spPr>
          <a:xfrm>
            <a:off x="3448125" y="1800625"/>
            <a:ext cx="191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z</a:t>
            </a:r>
            <a:endParaRPr b="1" baseline="-25000" sz="12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07" name="Google Shape;507;p24"/>
          <p:cNvSpPr txBox="1"/>
          <p:nvPr/>
        </p:nvSpPr>
        <p:spPr>
          <a:xfrm>
            <a:off x="4231788" y="2809775"/>
            <a:ext cx="191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J</a:t>
            </a:r>
            <a:endParaRPr b="1" baseline="-25000"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508" name="Google Shape;508;p24"/>
          <p:cNvCxnSpPr>
            <a:stCxn id="507" idx="2"/>
            <a:endCxn id="509" idx="0"/>
          </p:cNvCxnSpPr>
          <p:nvPr/>
        </p:nvCxnSpPr>
        <p:spPr>
          <a:xfrm flipH="1">
            <a:off x="4122138" y="3109475"/>
            <a:ext cx="205200" cy="679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24"/>
          <p:cNvSpPr txBox="1"/>
          <p:nvPr/>
        </p:nvSpPr>
        <p:spPr>
          <a:xfrm>
            <a:off x="3669613" y="3789325"/>
            <a:ext cx="904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The Loss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function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3727600" y="3871025"/>
            <a:ext cx="536100" cy="27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13" y="2102700"/>
            <a:ext cx="191125" cy="2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549" y="2002478"/>
            <a:ext cx="191125" cy="30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399" y="2038170"/>
            <a:ext cx="191125" cy="26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5842" y="4641545"/>
            <a:ext cx="212675" cy="332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034262" y="4744044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552" y="4649077"/>
            <a:ext cx="212675" cy="33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4488" y="4717413"/>
            <a:ext cx="191125" cy="1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150" y="4638796"/>
            <a:ext cx="212675" cy="33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549" y="4683420"/>
            <a:ext cx="191125" cy="26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6575" y="4723588"/>
            <a:ext cx="191125" cy="1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1938" y="4723588"/>
            <a:ext cx="191125" cy="1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0825" y="4658443"/>
            <a:ext cx="212675" cy="31275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4"/>
          <p:cNvSpPr txBox="1"/>
          <p:nvPr/>
        </p:nvSpPr>
        <p:spPr>
          <a:xfrm>
            <a:off x="993875" y="4102025"/>
            <a:ext cx="3336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Let the vector of all weights and biases be </a:t>
            </a:r>
            <a:r>
              <a:rPr b="1" i="1" lang="en" sz="900"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 Then, the gradient of J is as follows 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524" name="Google Shape;524;p24"/>
          <p:cNvCxnSpPr/>
          <p:nvPr/>
        </p:nvCxnSpPr>
        <p:spPr>
          <a:xfrm>
            <a:off x="1782725" y="4398525"/>
            <a:ext cx="1803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24"/>
          <p:cNvSpPr txBox="1"/>
          <p:nvPr/>
        </p:nvSpPr>
        <p:spPr>
          <a:xfrm>
            <a:off x="4531950" y="1969850"/>
            <a:ext cx="2208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Assume that there is only one weight called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 Then: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26" name="Google Shape;52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8312" y="2382057"/>
            <a:ext cx="672900" cy="66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95500" y="2386196"/>
            <a:ext cx="1301849" cy="70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2273" y="3107736"/>
            <a:ext cx="1301857" cy="7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44575" y="3298375"/>
            <a:ext cx="1356314" cy="3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24"/>
          <p:cNvCxnSpPr/>
          <p:nvPr/>
        </p:nvCxnSpPr>
        <p:spPr>
          <a:xfrm flipH="1">
            <a:off x="4428350" y="3086100"/>
            <a:ext cx="2947800" cy="7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24"/>
          <p:cNvCxnSpPr/>
          <p:nvPr/>
        </p:nvCxnSpPr>
        <p:spPr>
          <a:xfrm>
            <a:off x="5870925" y="2404875"/>
            <a:ext cx="3900" cy="1512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24"/>
          <p:cNvCxnSpPr/>
          <p:nvPr/>
        </p:nvCxnSpPr>
        <p:spPr>
          <a:xfrm>
            <a:off x="4425625" y="2392075"/>
            <a:ext cx="2935200" cy="15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4"/>
          <p:cNvCxnSpPr/>
          <p:nvPr/>
        </p:nvCxnSpPr>
        <p:spPr>
          <a:xfrm flipH="1" rot="10800000">
            <a:off x="4428950" y="3908975"/>
            <a:ext cx="2947200" cy="87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24"/>
          <p:cNvSpPr txBox="1"/>
          <p:nvPr/>
        </p:nvSpPr>
        <p:spPr>
          <a:xfrm>
            <a:off x="4499750" y="3965450"/>
            <a:ext cx="2817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The partial derivative of the loss function with respect to the parameters is the product of the above 4 matrices in order from 1 to 4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(by the Chain Rule)</a:t>
            </a:r>
            <a:endParaRPr b="1"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5" name="Google Shape;535;p24"/>
          <p:cNvSpPr txBox="1"/>
          <p:nvPr/>
        </p:nvSpPr>
        <p:spPr>
          <a:xfrm>
            <a:off x="4428453" y="2337025"/>
            <a:ext cx="3606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1)</a:t>
            </a:r>
            <a:endParaRPr b="1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6" name="Google Shape;536;p24"/>
          <p:cNvSpPr txBox="1"/>
          <p:nvPr/>
        </p:nvSpPr>
        <p:spPr>
          <a:xfrm>
            <a:off x="4406025" y="3021425"/>
            <a:ext cx="3186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3)</a:t>
            </a:r>
            <a:endParaRPr b="1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7" name="Google Shape;537;p24"/>
          <p:cNvSpPr txBox="1"/>
          <p:nvPr/>
        </p:nvSpPr>
        <p:spPr>
          <a:xfrm>
            <a:off x="5883825" y="3021413"/>
            <a:ext cx="3186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4)</a:t>
            </a:r>
            <a:endParaRPr b="1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8" name="Google Shape;538;p24"/>
          <p:cNvSpPr txBox="1"/>
          <p:nvPr/>
        </p:nvSpPr>
        <p:spPr>
          <a:xfrm>
            <a:off x="5883800" y="2334338"/>
            <a:ext cx="3186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2)</a:t>
            </a:r>
            <a:endParaRPr b="1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39" name="Google Shape;539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69750" y="2389688"/>
            <a:ext cx="716525" cy="19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4"/>
          <p:cNvSpPr txBox="1"/>
          <p:nvPr/>
        </p:nvSpPr>
        <p:spPr>
          <a:xfrm>
            <a:off x="7418025" y="2110063"/>
            <a:ext cx="14550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Consider vectors </a:t>
            </a:r>
            <a:r>
              <a:rPr b="1" i="1" lang="en" sz="900">
                <a:latin typeface="Average"/>
                <a:ea typeface="Average"/>
                <a:cs typeface="Average"/>
                <a:sym typeface="Average"/>
              </a:rPr>
              <a:t>a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and </a:t>
            </a:r>
            <a:r>
              <a:rPr b="1" i="1" lang="en" sz="900"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1" name="Google Shape;541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69750" y="2569154"/>
            <a:ext cx="716521" cy="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58900" y="3099446"/>
            <a:ext cx="716525" cy="54541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4"/>
          <p:cNvSpPr txBox="1"/>
          <p:nvPr/>
        </p:nvSpPr>
        <p:spPr>
          <a:xfrm>
            <a:off x="7453500" y="3911363"/>
            <a:ext cx="14550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Gradient vector of function </a:t>
            </a:r>
            <a:r>
              <a:rPr i="1" lang="en" sz="900">
                <a:latin typeface="Average"/>
                <a:ea typeface="Average"/>
                <a:cs typeface="Average"/>
                <a:sym typeface="Average"/>
              </a:rPr>
              <a:t>f(x, y, z)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is: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44" name="Google Shape;544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591550" y="3804897"/>
            <a:ext cx="318600" cy="660928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4"/>
          <p:cNvSpPr txBox="1"/>
          <p:nvPr/>
        </p:nvSpPr>
        <p:spPr>
          <a:xfrm>
            <a:off x="7634775" y="3591300"/>
            <a:ext cx="1302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Gradient vectors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24"/>
          <p:cNvSpPr txBox="1"/>
          <p:nvPr/>
        </p:nvSpPr>
        <p:spPr>
          <a:xfrm>
            <a:off x="7596525" y="1889525"/>
            <a:ext cx="13785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Jacobian matrices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24"/>
          <p:cNvSpPr txBox="1"/>
          <p:nvPr/>
        </p:nvSpPr>
        <p:spPr>
          <a:xfrm>
            <a:off x="7796950" y="4518225"/>
            <a:ext cx="1302000" cy="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Chain Rule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75038" y="4825918"/>
            <a:ext cx="716525" cy="2748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24"/>
          <p:cNvCxnSpPr/>
          <p:nvPr/>
        </p:nvCxnSpPr>
        <p:spPr>
          <a:xfrm rot="10800000">
            <a:off x="7069450" y="4291625"/>
            <a:ext cx="727500" cy="534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24"/>
          <p:cNvSpPr/>
          <p:nvPr/>
        </p:nvSpPr>
        <p:spPr>
          <a:xfrm>
            <a:off x="1586150" y="4621513"/>
            <a:ext cx="2027808" cy="412344"/>
          </a:xfrm>
          <a:prstGeom prst="flowChartTerminator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5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Mapping mathematics concepts to neural networks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Regularization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56" name="Google Shape;556;p25"/>
          <p:cNvSpPr txBox="1"/>
          <p:nvPr>
            <p:ph idx="1" type="body"/>
          </p:nvPr>
        </p:nvSpPr>
        <p:spPr>
          <a:xfrm>
            <a:off x="628650" y="897250"/>
            <a:ext cx="78867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Methods to prevent neural networks from overfitting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557" name="Google Shape;557;p25"/>
          <p:cNvGraphicFramePr/>
          <p:nvPr/>
        </p:nvGraphicFramePr>
        <p:xfrm>
          <a:off x="80550" y="1425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7361000"/>
                <a:gridCol w="1609675"/>
              </a:tblGrid>
              <a:tr h="33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381400"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verage"/>
                        <a:buChar char="●"/>
                      </a:pP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Overfitting is the tendency of a neural network to perform very well on the training data which it has seen, but fail to perform well on the unseen testing data. The network memorizes instead of understanding.</a:t>
                      </a:r>
                      <a:endParaRPr b="1"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verage"/>
                        <a:buChar char="●"/>
                      </a:pP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This problem can be tackled using </a:t>
                      </a: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Dropout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, a type of regularization. </a:t>
                      </a: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 Dropout, neurons in a layer are randomly selected with a given probability and ignored (set to 0).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This makes sure that all the neurons work together effectively,  reducing overfitting. </a:t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            </a:t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Bernoulli Distribution</a:t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 discrete probability distribution with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only </a:t>
                      </a:r>
                      <a:r>
                        <a:rPr b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two possible outcomes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: to drop or not to drop a neuron.</a:t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0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</a:br>
                      <a:r>
                        <a:rPr lang="en" sz="10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Distance measures</a:t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Distance measures such as </a:t>
                      </a:r>
                      <a:r>
                        <a:rPr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</a:t>
                      </a:r>
                      <a:r>
                        <a:rPr baseline="30000"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norms and </a:t>
                      </a:r>
                      <a:r>
                        <a:rPr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</a:t>
                      </a:r>
                      <a:r>
                        <a:rPr baseline="30000" i="1"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  </a:t>
                      </a:r>
                      <a:r>
                        <a:rPr lang="en" sz="9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norms are used in L1 and L2 regularization.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58" name="Google Shape;558;p25"/>
          <p:cNvSpPr txBox="1"/>
          <p:nvPr/>
        </p:nvSpPr>
        <p:spPr>
          <a:xfrm>
            <a:off x="117625" y="3482875"/>
            <a:ext cx="672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9" name="Google Shape;559;p25"/>
          <p:cNvSpPr txBox="1"/>
          <p:nvPr/>
        </p:nvSpPr>
        <p:spPr>
          <a:xfrm>
            <a:off x="3649825" y="2337100"/>
            <a:ext cx="17187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Dropout</a:t>
            </a:r>
            <a:endParaRPr sz="1000">
              <a:solidFill>
                <a:srgbClr val="741B4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0" name="Google Shape;560;p25"/>
          <p:cNvSpPr txBox="1"/>
          <p:nvPr/>
        </p:nvSpPr>
        <p:spPr>
          <a:xfrm>
            <a:off x="888350" y="3795375"/>
            <a:ext cx="61800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1" name="Google Shape;561;p25"/>
          <p:cNvSpPr txBox="1"/>
          <p:nvPr/>
        </p:nvSpPr>
        <p:spPr>
          <a:xfrm>
            <a:off x="3261225" y="3042238"/>
            <a:ext cx="16674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L1 and L2 Regularization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2" name="Google Shape;5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13" y="4226950"/>
            <a:ext cx="1377219" cy="21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25"/>
          <p:cNvCxnSpPr/>
          <p:nvPr/>
        </p:nvCxnSpPr>
        <p:spPr>
          <a:xfrm>
            <a:off x="90125" y="4007800"/>
            <a:ext cx="7358100" cy="2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25"/>
          <p:cNvCxnSpPr>
            <a:stCxn id="562" idx="3"/>
          </p:cNvCxnSpPr>
          <p:nvPr/>
        </p:nvCxnSpPr>
        <p:spPr>
          <a:xfrm>
            <a:off x="2543131" y="4336300"/>
            <a:ext cx="418200" cy="1857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25"/>
          <p:cNvCxnSpPr>
            <a:stCxn id="562" idx="3"/>
          </p:cNvCxnSpPr>
          <p:nvPr/>
        </p:nvCxnSpPr>
        <p:spPr>
          <a:xfrm flipH="1" rot="10800000">
            <a:off x="2543131" y="4174300"/>
            <a:ext cx="385800" cy="1620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25"/>
          <p:cNvCxnSpPr/>
          <p:nvPr/>
        </p:nvCxnSpPr>
        <p:spPr>
          <a:xfrm>
            <a:off x="2961325" y="4522000"/>
            <a:ext cx="688800" cy="3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2928925" y="4175338"/>
            <a:ext cx="720900" cy="6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25"/>
          <p:cNvSpPr txBox="1"/>
          <p:nvPr/>
        </p:nvSpPr>
        <p:spPr>
          <a:xfrm>
            <a:off x="3625575" y="4038650"/>
            <a:ext cx="11073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L1 Regularization:</a:t>
            </a:r>
            <a:endParaRPr sz="900">
              <a:solidFill>
                <a:srgbClr val="741B4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9" name="Google Shape;569;p25"/>
          <p:cNvSpPr txBox="1"/>
          <p:nvPr/>
        </p:nvSpPr>
        <p:spPr>
          <a:xfrm>
            <a:off x="3625575" y="4353138"/>
            <a:ext cx="11073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51C75"/>
                </a:solidFill>
                <a:latin typeface="Average"/>
                <a:ea typeface="Average"/>
                <a:cs typeface="Average"/>
                <a:sym typeface="Average"/>
              </a:rPr>
              <a:t>L2 Regularization:</a:t>
            </a:r>
            <a:endParaRPr sz="900">
              <a:solidFill>
                <a:srgbClr val="351C7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70" name="Google Shape;570;p25"/>
          <p:cNvSpPr txBox="1"/>
          <p:nvPr/>
        </p:nvSpPr>
        <p:spPr>
          <a:xfrm>
            <a:off x="66175" y="3307163"/>
            <a:ext cx="6044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Average"/>
              <a:buChar char="●"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L1 and L2 regularization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penalizes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 large magnitudes for weights and biases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as they indicate memorization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 This is done by adding a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regularization term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to the cost function,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the </a:t>
            </a:r>
            <a:r>
              <a:rPr i="1" lang="en" sz="900">
                <a:latin typeface="Average"/>
                <a:ea typeface="Average"/>
                <a:cs typeface="Average"/>
                <a:sym typeface="Average"/>
              </a:rPr>
              <a:t>L</a:t>
            </a:r>
            <a:r>
              <a:rPr baseline="30000" i="1" lang="en" sz="900">
                <a:latin typeface="Average"/>
                <a:ea typeface="Average"/>
                <a:cs typeface="Average"/>
                <a:sym typeface="Average"/>
              </a:rPr>
              <a:t>1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norm in L1 regularization and the squared </a:t>
            </a:r>
            <a:r>
              <a:rPr i="1" lang="en" sz="900">
                <a:latin typeface="Average"/>
                <a:ea typeface="Average"/>
                <a:cs typeface="Average"/>
                <a:sym typeface="Average"/>
              </a:rPr>
              <a:t>L</a:t>
            </a:r>
            <a:r>
              <a:rPr baseline="30000" i="1" lang="en" sz="900">
                <a:latin typeface="Average"/>
                <a:ea typeface="Average"/>
                <a:cs typeface="Average"/>
                <a:sym typeface="Average"/>
              </a:rPr>
              <a:t>2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norm in L2 regularization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 (</a:t>
            </a:r>
            <a:r>
              <a:rPr i="1" lang="en" sz="900">
                <a:latin typeface="Average"/>
                <a:ea typeface="Average"/>
                <a:cs typeface="Average"/>
                <a:sym typeface="Average"/>
              </a:rPr>
              <a:t>λ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is the regularization term)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571" name="Google Shape;571;p25"/>
          <p:cNvCxnSpPr/>
          <p:nvPr/>
        </p:nvCxnSpPr>
        <p:spPr>
          <a:xfrm>
            <a:off x="66175" y="5143500"/>
            <a:ext cx="8999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50" y="4077551"/>
            <a:ext cx="2782714" cy="21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25"/>
          <p:cNvCxnSpPr/>
          <p:nvPr/>
        </p:nvCxnSpPr>
        <p:spPr>
          <a:xfrm rot="10800000">
            <a:off x="7757075" y="2795900"/>
            <a:ext cx="0" cy="81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25"/>
          <p:cNvCxnSpPr/>
          <p:nvPr/>
        </p:nvCxnSpPr>
        <p:spPr>
          <a:xfrm flipH="1" rot="10800000">
            <a:off x="7589700" y="3553300"/>
            <a:ext cx="1081500" cy="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25"/>
          <p:cNvCxnSpPr/>
          <p:nvPr/>
        </p:nvCxnSpPr>
        <p:spPr>
          <a:xfrm flipH="1" rot="10800000">
            <a:off x="7757075" y="2916100"/>
            <a:ext cx="778800" cy="650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25"/>
          <p:cNvSpPr txBox="1"/>
          <p:nvPr/>
        </p:nvSpPr>
        <p:spPr>
          <a:xfrm>
            <a:off x="8515350" y="2726825"/>
            <a:ext cx="3153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endParaRPr i="1" sz="10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577" name="Google Shape;577;p25"/>
          <p:cNvCxnSpPr/>
          <p:nvPr/>
        </p:nvCxnSpPr>
        <p:spPr>
          <a:xfrm flipH="1" rot="10800000">
            <a:off x="7757075" y="3373800"/>
            <a:ext cx="553500" cy="199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25"/>
          <p:cNvSpPr txBox="1"/>
          <p:nvPr/>
        </p:nvSpPr>
        <p:spPr>
          <a:xfrm>
            <a:off x="8250500" y="3160150"/>
            <a:ext cx="3153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endParaRPr i="1" sz="10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79" name="Google Shape;579;p25"/>
          <p:cNvSpPr txBox="1"/>
          <p:nvPr/>
        </p:nvSpPr>
        <p:spPr>
          <a:xfrm>
            <a:off x="7728175" y="3537975"/>
            <a:ext cx="1197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(</a:t>
            </a:r>
            <a:r>
              <a:rPr i="1" lang="en" sz="7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 </a:t>
            </a: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is worse than</a:t>
            </a:r>
            <a:r>
              <a:rPr i="1" lang="en" sz="7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i="1" lang="en" sz="7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lang="en" sz="700">
                <a:latin typeface="Average"/>
                <a:ea typeface="Average"/>
                <a:cs typeface="Average"/>
                <a:sym typeface="Average"/>
              </a:rPr>
              <a:t>)</a:t>
            </a:r>
            <a:endParaRPr sz="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580" name="Google Shape;5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7938" y="4449737"/>
            <a:ext cx="2774351" cy="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Summary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86" name="Google Shape;586;p26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587" name="Google Shape;587;p26"/>
          <p:cNvGraphicFramePr/>
          <p:nvPr/>
        </p:nvGraphicFramePr>
        <p:xfrm>
          <a:off x="704825" y="1649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3851625"/>
                <a:gridCol w="3851625"/>
              </a:tblGrid>
              <a:tr h="4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1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Forward propagation</a:t>
                      </a:r>
                      <a:endParaRPr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Matrix multiplication and Vector addition</a:t>
                      </a:r>
                      <a:endParaRPr sz="12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1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Loss function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Distance and Similarity measures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1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Optimizer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Gradient-based optimization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Back propagation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Jacobian matrices, Gradient vectors and the Chain rule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Regularization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Bernoulli distribution and Distance measures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7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Summary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93" name="Google Shape;593;p2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Similar concepts can be used to build </a:t>
            </a:r>
            <a:r>
              <a:rPr lang="en" sz="14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specialized architectures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for </a:t>
            </a:r>
            <a:r>
              <a:rPr lang="en" sz="14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language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and </a:t>
            </a:r>
            <a:r>
              <a:rPr lang="en" sz="14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vision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problems!</a:t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verage"/>
              <a:buAutoNum type="arabi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NLP </a:t>
            </a:r>
            <a:r>
              <a:rPr lang="en" sz="12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(RNN, LSTM, Transformers)</a:t>
            </a:r>
            <a:endParaRPr sz="1200">
              <a:solidFill>
                <a:srgbClr val="93C47D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Text Sentiment Classification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Automated Question-Answering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Conversational scheduling chatbots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verage"/>
              <a:buAutoNum type="arabi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CV </a:t>
            </a:r>
            <a:r>
              <a:rPr lang="en" sz="12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(CNN, Capsule)</a:t>
            </a:r>
            <a:endParaRPr sz="1200">
              <a:solidFill>
                <a:srgbClr val="93C47D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Product anomaly detection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Lung and skin disease diagnosis</a:t>
            </a:r>
            <a:endParaRPr sz="1400">
              <a:latin typeface="Average"/>
              <a:ea typeface="Average"/>
              <a:cs typeface="Average"/>
              <a:sym typeface="Averag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rage"/>
              <a:buAutoNum type="alphaLcPeriod"/>
            </a:pPr>
            <a:r>
              <a:rPr lang="en" sz="1400">
                <a:latin typeface="Average"/>
                <a:ea typeface="Average"/>
                <a:cs typeface="Average"/>
                <a:sym typeface="Average"/>
              </a:rPr>
              <a:t>Automatic image segmentation for E-commerce</a:t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99" name="Google Shape;599;p28"/>
          <p:cNvSpPr txBox="1"/>
          <p:nvPr/>
        </p:nvSpPr>
        <p:spPr>
          <a:xfrm>
            <a:off x="359425" y="347025"/>
            <a:ext cx="8452800" cy="43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Any Questions?</a:t>
            </a:r>
            <a:endParaRPr sz="36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An example problem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Recognizing animals from images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•"/>
            </a:pP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How can machines recognize animals from their images?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75" y="2181962"/>
            <a:ext cx="1638325" cy="16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2388" y="2181950"/>
            <a:ext cx="1638324" cy="163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150" y="2181950"/>
            <a:ext cx="1638326" cy="16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Artificial intelligence (Machine learning / Deep learning)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 sz="2000">
                <a:solidFill>
                  <a:srgbClr val="98000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2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Enter the world of Artificial Intelligence </a:t>
            </a:r>
            <a:endParaRPr sz="2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(a reflection of the human brain)</a:t>
            </a:r>
            <a:endParaRPr sz="2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Deep learning is based on Neural networks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•"/>
            </a:pP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Deep learning is a branch of machine learning and its core algorithm is the </a:t>
            </a:r>
            <a:r>
              <a:rPr b="1"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neural network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.</a:t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•"/>
            </a:pP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Neural network structure and function is inspired by the human brain. They have multiple layers of 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interconnected </a:t>
            </a: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neurons, just like the human brain. </a:t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•"/>
            </a:pPr>
            <a:r>
              <a:rPr lang="en" sz="14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These neural networks learn patterns and relationships from vast amount of data.</a:t>
            </a:r>
            <a:endParaRPr sz="14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Deep learning is based on Neural networks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850" y="1196825"/>
            <a:ext cx="3558700" cy="36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691975" y="15248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Basics of Neural networks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628650" y="1369575"/>
            <a:ext cx="7886700" cy="32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459288" y="139615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1459288" y="1893925"/>
            <a:ext cx="257400" cy="21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4" name="Google Shape;104;p19"/>
          <p:cNvSpPr txBox="1"/>
          <p:nvPr/>
        </p:nvSpPr>
        <p:spPr>
          <a:xfrm>
            <a:off x="815500" y="3351875"/>
            <a:ext cx="386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1459288" y="373355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1459288" y="4195925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7" name="Google Shape;107;p19"/>
          <p:cNvSpPr/>
          <p:nvPr/>
        </p:nvSpPr>
        <p:spPr>
          <a:xfrm>
            <a:off x="1459288" y="465830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8" name="Google Shape;108;p19"/>
          <p:cNvSpPr txBox="1"/>
          <p:nvPr/>
        </p:nvSpPr>
        <p:spPr>
          <a:xfrm>
            <a:off x="0" y="2595325"/>
            <a:ext cx="11715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Input Layer</a:t>
            </a:r>
            <a:endParaRPr b="1"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input layer contains all the pixels in the image in a 784-D vector.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One batch of images is passed at a time.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 flipH="1">
            <a:off x="1274725" y="1310525"/>
            <a:ext cx="19200" cy="3637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1293925" y="1310525"/>
            <a:ext cx="1353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1274725" y="4947725"/>
            <a:ext cx="135300" cy="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1017025" y="3108025"/>
            <a:ext cx="212400" cy="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/>
          <p:nvPr/>
        </p:nvSpPr>
        <p:spPr>
          <a:xfrm>
            <a:off x="1856325" y="1428700"/>
            <a:ext cx="135300" cy="15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856325" y="1926475"/>
            <a:ext cx="135300" cy="153600"/>
          </a:xfrm>
          <a:prstGeom prst="rect">
            <a:avLst/>
          </a:prstGeom>
          <a:solidFill>
            <a:srgbClr val="A48783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1856325" y="2424250"/>
            <a:ext cx="135300" cy="1536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" name="Google Shape;116;p19"/>
          <p:cNvSpPr/>
          <p:nvPr/>
        </p:nvSpPr>
        <p:spPr>
          <a:xfrm>
            <a:off x="1856325" y="3766100"/>
            <a:ext cx="135300" cy="153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856325" y="4228475"/>
            <a:ext cx="135300" cy="153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1856325" y="4690850"/>
            <a:ext cx="135300" cy="1536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4072963" y="2003275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072963" y="2471788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4072963" y="295670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4072963" y="3454225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9"/>
          <p:cNvCxnSpPr>
            <a:stCxn id="113" idx="3"/>
            <a:endCxn id="119" idx="2"/>
          </p:cNvCxnSpPr>
          <p:nvPr/>
        </p:nvCxnSpPr>
        <p:spPr>
          <a:xfrm>
            <a:off x="1991625" y="1505500"/>
            <a:ext cx="2081400" cy="607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9"/>
          <p:cNvCxnSpPr>
            <a:stCxn id="113" idx="3"/>
            <a:endCxn id="120" idx="2"/>
          </p:cNvCxnSpPr>
          <p:nvPr/>
        </p:nvCxnSpPr>
        <p:spPr>
          <a:xfrm>
            <a:off x="1991625" y="1505500"/>
            <a:ext cx="2081400" cy="1075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9"/>
          <p:cNvCxnSpPr/>
          <p:nvPr/>
        </p:nvCxnSpPr>
        <p:spPr>
          <a:xfrm>
            <a:off x="2004500" y="1511875"/>
            <a:ext cx="2081400" cy="1560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>
            <a:stCxn id="113" idx="3"/>
            <a:endCxn id="122" idx="2"/>
          </p:cNvCxnSpPr>
          <p:nvPr/>
        </p:nvCxnSpPr>
        <p:spPr>
          <a:xfrm>
            <a:off x="1991625" y="1505500"/>
            <a:ext cx="2081400" cy="205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>
            <a:stCxn id="114" idx="3"/>
            <a:endCxn id="119" idx="2"/>
          </p:cNvCxnSpPr>
          <p:nvPr/>
        </p:nvCxnSpPr>
        <p:spPr>
          <a:xfrm>
            <a:off x="1991625" y="2003275"/>
            <a:ext cx="2081400" cy="109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9"/>
          <p:cNvCxnSpPr>
            <a:stCxn id="114" idx="3"/>
            <a:endCxn id="120" idx="2"/>
          </p:cNvCxnSpPr>
          <p:nvPr/>
        </p:nvCxnSpPr>
        <p:spPr>
          <a:xfrm>
            <a:off x="1991625" y="2003275"/>
            <a:ext cx="2081400" cy="577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9"/>
          <p:cNvCxnSpPr>
            <a:stCxn id="114" idx="3"/>
            <a:endCxn id="121" idx="2"/>
          </p:cNvCxnSpPr>
          <p:nvPr/>
        </p:nvCxnSpPr>
        <p:spPr>
          <a:xfrm>
            <a:off x="1991625" y="2003275"/>
            <a:ext cx="2081400" cy="1062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>
            <a:stCxn id="114" idx="3"/>
            <a:endCxn id="122" idx="2"/>
          </p:cNvCxnSpPr>
          <p:nvPr/>
        </p:nvCxnSpPr>
        <p:spPr>
          <a:xfrm>
            <a:off x="1991625" y="2003275"/>
            <a:ext cx="2081400" cy="1560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9"/>
          <p:cNvCxnSpPr>
            <a:stCxn id="115" idx="3"/>
            <a:endCxn id="119" idx="2"/>
          </p:cNvCxnSpPr>
          <p:nvPr/>
        </p:nvCxnSpPr>
        <p:spPr>
          <a:xfrm flipH="1" rot="10800000">
            <a:off x="1991625" y="2112550"/>
            <a:ext cx="2081400" cy="388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9"/>
          <p:cNvCxnSpPr>
            <a:stCxn id="115" idx="3"/>
            <a:endCxn id="120" idx="2"/>
          </p:cNvCxnSpPr>
          <p:nvPr/>
        </p:nvCxnSpPr>
        <p:spPr>
          <a:xfrm>
            <a:off x="1991625" y="2501050"/>
            <a:ext cx="2081400" cy="80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>
            <a:stCxn id="115" idx="3"/>
            <a:endCxn id="121" idx="2"/>
          </p:cNvCxnSpPr>
          <p:nvPr/>
        </p:nvCxnSpPr>
        <p:spPr>
          <a:xfrm>
            <a:off x="1991625" y="2501050"/>
            <a:ext cx="2081400" cy="564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>
            <a:stCxn id="115" idx="3"/>
            <a:endCxn id="122" idx="2"/>
          </p:cNvCxnSpPr>
          <p:nvPr/>
        </p:nvCxnSpPr>
        <p:spPr>
          <a:xfrm>
            <a:off x="1991625" y="2501050"/>
            <a:ext cx="2081400" cy="1062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>
            <a:stCxn id="116" idx="3"/>
            <a:endCxn id="119" idx="2"/>
          </p:cNvCxnSpPr>
          <p:nvPr/>
        </p:nvCxnSpPr>
        <p:spPr>
          <a:xfrm flipH="1" rot="10800000">
            <a:off x="1991625" y="2112500"/>
            <a:ext cx="2081400" cy="1730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>
            <a:stCxn id="116" idx="3"/>
            <a:endCxn id="120" idx="2"/>
          </p:cNvCxnSpPr>
          <p:nvPr/>
        </p:nvCxnSpPr>
        <p:spPr>
          <a:xfrm flipH="1" rot="10800000">
            <a:off x="1991625" y="2581100"/>
            <a:ext cx="2081400" cy="126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>
            <a:stCxn id="116" idx="3"/>
            <a:endCxn id="121" idx="2"/>
          </p:cNvCxnSpPr>
          <p:nvPr/>
        </p:nvCxnSpPr>
        <p:spPr>
          <a:xfrm flipH="1" rot="10800000">
            <a:off x="1991625" y="3066200"/>
            <a:ext cx="2081400" cy="776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>
            <a:stCxn id="116" idx="3"/>
            <a:endCxn id="122" idx="2"/>
          </p:cNvCxnSpPr>
          <p:nvPr/>
        </p:nvCxnSpPr>
        <p:spPr>
          <a:xfrm flipH="1" rot="10800000">
            <a:off x="1991625" y="3563600"/>
            <a:ext cx="2081400" cy="279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>
            <a:stCxn id="117" idx="3"/>
            <a:endCxn id="119" idx="2"/>
          </p:cNvCxnSpPr>
          <p:nvPr/>
        </p:nvCxnSpPr>
        <p:spPr>
          <a:xfrm flipH="1" rot="10800000">
            <a:off x="1991625" y="2112575"/>
            <a:ext cx="2081400" cy="2192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>
            <a:stCxn id="117" idx="3"/>
            <a:endCxn id="120" idx="2"/>
          </p:cNvCxnSpPr>
          <p:nvPr/>
        </p:nvCxnSpPr>
        <p:spPr>
          <a:xfrm flipH="1" rot="10800000">
            <a:off x="1991625" y="2581175"/>
            <a:ext cx="2081400" cy="1724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>
            <a:stCxn id="117" idx="3"/>
            <a:endCxn id="121" idx="2"/>
          </p:cNvCxnSpPr>
          <p:nvPr/>
        </p:nvCxnSpPr>
        <p:spPr>
          <a:xfrm flipH="1" rot="10800000">
            <a:off x="1991625" y="3065975"/>
            <a:ext cx="2081400" cy="1239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>
            <a:stCxn id="117" idx="3"/>
            <a:endCxn id="122" idx="2"/>
          </p:cNvCxnSpPr>
          <p:nvPr/>
        </p:nvCxnSpPr>
        <p:spPr>
          <a:xfrm flipH="1" rot="10800000">
            <a:off x="1991625" y="3563675"/>
            <a:ext cx="2081400" cy="741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>
            <a:stCxn id="118" idx="3"/>
            <a:endCxn id="119" idx="2"/>
          </p:cNvCxnSpPr>
          <p:nvPr/>
        </p:nvCxnSpPr>
        <p:spPr>
          <a:xfrm flipH="1" rot="10800000">
            <a:off x="1991625" y="2112650"/>
            <a:ext cx="2081400" cy="2655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>
            <a:stCxn id="118" idx="3"/>
            <a:endCxn id="120" idx="2"/>
          </p:cNvCxnSpPr>
          <p:nvPr/>
        </p:nvCxnSpPr>
        <p:spPr>
          <a:xfrm flipH="1" rot="10800000">
            <a:off x="1991625" y="2581250"/>
            <a:ext cx="2081400" cy="2186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>
            <a:stCxn id="118" idx="3"/>
            <a:endCxn id="121" idx="2"/>
          </p:cNvCxnSpPr>
          <p:nvPr/>
        </p:nvCxnSpPr>
        <p:spPr>
          <a:xfrm flipH="1" rot="10800000">
            <a:off x="1991625" y="3066050"/>
            <a:ext cx="2081400" cy="1701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>
            <a:stCxn id="118" idx="3"/>
            <a:endCxn id="122" idx="2"/>
          </p:cNvCxnSpPr>
          <p:nvPr/>
        </p:nvCxnSpPr>
        <p:spPr>
          <a:xfrm flipH="1" rot="10800000">
            <a:off x="1991625" y="3563450"/>
            <a:ext cx="2081400" cy="1204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800" y="2467058"/>
            <a:ext cx="212400" cy="21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800" y="2947188"/>
            <a:ext cx="212400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800" y="3457375"/>
            <a:ext cx="212400" cy="2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5590088" y="2221975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5590088" y="317540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5590088" y="267415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9"/>
          <p:cNvCxnSpPr>
            <a:stCxn id="154" idx="3"/>
            <a:endCxn id="150" idx="2"/>
          </p:cNvCxnSpPr>
          <p:nvPr/>
        </p:nvCxnSpPr>
        <p:spPr>
          <a:xfrm>
            <a:off x="4678200" y="2107875"/>
            <a:ext cx="912000" cy="2235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>
            <a:stCxn id="154" idx="3"/>
            <a:endCxn id="152" idx="2"/>
          </p:cNvCxnSpPr>
          <p:nvPr/>
        </p:nvCxnSpPr>
        <p:spPr>
          <a:xfrm>
            <a:off x="4678200" y="2107875"/>
            <a:ext cx="912000" cy="675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9"/>
          <p:cNvCxnSpPr>
            <a:stCxn id="154" idx="3"/>
            <a:endCxn id="151" idx="2"/>
          </p:cNvCxnSpPr>
          <p:nvPr/>
        </p:nvCxnSpPr>
        <p:spPr>
          <a:xfrm>
            <a:off x="4678200" y="2107875"/>
            <a:ext cx="912000" cy="11769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9"/>
          <p:cNvCxnSpPr>
            <a:endCxn id="150" idx="2"/>
          </p:cNvCxnSpPr>
          <p:nvPr/>
        </p:nvCxnSpPr>
        <p:spPr>
          <a:xfrm flipH="1" rot="10800000">
            <a:off x="4678088" y="2331325"/>
            <a:ext cx="912000" cy="241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>
            <a:stCxn id="147" idx="3"/>
            <a:endCxn id="152" idx="2"/>
          </p:cNvCxnSpPr>
          <p:nvPr/>
        </p:nvCxnSpPr>
        <p:spPr>
          <a:xfrm>
            <a:off x="4678200" y="2573248"/>
            <a:ext cx="912000" cy="210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>
            <a:stCxn id="147" idx="3"/>
            <a:endCxn id="151" idx="2"/>
          </p:cNvCxnSpPr>
          <p:nvPr/>
        </p:nvCxnSpPr>
        <p:spPr>
          <a:xfrm>
            <a:off x="4678200" y="2573248"/>
            <a:ext cx="912000" cy="7116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stCxn id="148" idx="3"/>
            <a:endCxn id="150" idx="2"/>
          </p:cNvCxnSpPr>
          <p:nvPr/>
        </p:nvCxnSpPr>
        <p:spPr>
          <a:xfrm flipH="1" rot="10800000">
            <a:off x="4678200" y="2331287"/>
            <a:ext cx="912000" cy="72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>
            <a:stCxn id="148" idx="3"/>
            <a:endCxn id="152" idx="2"/>
          </p:cNvCxnSpPr>
          <p:nvPr/>
        </p:nvCxnSpPr>
        <p:spPr>
          <a:xfrm flipH="1" rot="10800000">
            <a:off x="4678200" y="2783387"/>
            <a:ext cx="912000" cy="270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>
            <a:stCxn id="148" idx="3"/>
            <a:endCxn id="151" idx="2"/>
          </p:cNvCxnSpPr>
          <p:nvPr/>
        </p:nvCxnSpPr>
        <p:spPr>
          <a:xfrm>
            <a:off x="4678200" y="3053387"/>
            <a:ext cx="912000" cy="231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>
            <a:stCxn id="149" idx="3"/>
            <a:endCxn id="150" idx="2"/>
          </p:cNvCxnSpPr>
          <p:nvPr/>
        </p:nvCxnSpPr>
        <p:spPr>
          <a:xfrm flipH="1" rot="10800000">
            <a:off x="4678200" y="2331475"/>
            <a:ext cx="912000" cy="12321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>
            <a:stCxn id="149" idx="3"/>
            <a:endCxn id="152" idx="2"/>
          </p:cNvCxnSpPr>
          <p:nvPr/>
        </p:nvCxnSpPr>
        <p:spPr>
          <a:xfrm flipH="1" rot="10800000">
            <a:off x="4678200" y="2783575"/>
            <a:ext cx="912000" cy="780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>
            <a:stCxn id="149" idx="3"/>
            <a:endCxn id="151" idx="2"/>
          </p:cNvCxnSpPr>
          <p:nvPr/>
        </p:nvCxnSpPr>
        <p:spPr>
          <a:xfrm flipH="1" rot="10800000">
            <a:off x="4678200" y="3284875"/>
            <a:ext cx="912000" cy="278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5975" y="2168952"/>
            <a:ext cx="324750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5800" y="2001675"/>
            <a:ext cx="212400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5975" y="2621125"/>
            <a:ext cx="324750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5975" y="3122375"/>
            <a:ext cx="324750" cy="3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8083288" y="2197450"/>
            <a:ext cx="257400" cy="21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8083288" y="267415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8083288" y="3175400"/>
            <a:ext cx="257400" cy="2187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8487200" y="2171275"/>
            <a:ext cx="463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Dog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8515350" y="2651200"/>
            <a:ext cx="463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Cat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8466800" y="3131125"/>
            <a:ext cx="5043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Other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7549" y="2551750"/>
            <a:ext cx="463501" cy="4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7052713" y="2662750"/>
            <a:ext cx="257400" cy="2187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9"/>
          <p:cNvCxnSpPr>
            <a:stCxn id="166" idx="3"/>
            <a:endCxn id="176" idx="2"/>
          </p:cNvCxnSpPr>
          <p:nvPr/>
        </p:nvCxnSpPr>
        <p:spPr>
          <a:xfrm>
            <a:off x="6290725" y="2331327"/>
            <a:ext cx="762000" cy="440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9"/>
          <p:cNvCxnSpPr>
            <a:stCxn id="167" idx="3"/>
            <a:endCxn id="176" idx="2"/>
          </p:cNvCxnSpPr>
          <p:nvPr/>
        </p:nvCxnSpPr>
        <p:spPr>
          <a:xfrm flipH="1" rot="10800000">
            <a:off x="6290725" y="2772100"/>
            <a:ext cx="762000" cy="114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9"/>
          <p:cNvCxnSpPr>
            <a:stCxn id="168" idx="3"/>
            <a:endCxn id="176" idx="2"/>
          </p:cNvCxnSpPr>
          <p:nvPr/>
        </p:nvCxnSpPr>
        <p:spPr>
          <a:xfrm flipH="1" rot="10800000">
            <a:off x="6290725" y="2772050"/>
            <a:ext cx="762000" cy="512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>
            <a:stCxn id="175" idx="3"/>
            <a:endCxn id="169" idx="2"/>
          </p:cNvCxnSpPr>
          <p:nvPr/>
        </p:nvCxnSpPr>
        <p:spPr>
          <a:xfrm flipH="1" rot="10800000">
            <a:off x="7851050" y="2306800"/>
            <a:ext cx="232200" cy="4767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9"/>
          <p:cNvCxnSpPr>
            <a:stCxn id="175" idx="3"/>
            <a:endCxn id="170" idx="2"/>
          </p:cNvCxnSpPr>
          <p:nvPr/>
        </p:nvCxnSpPr>
        <p:spPr>
          <a:xfrm>
            <a:off x="7851050" y="2783500"/>
            <a:ext cx="232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9"/>
          <p:cNvCxnSpPr>
            <a:stCxn id="175" idx="3"/>
            <a:endCxn id="171" idx="2"/>
          </p:cNvCxnSpPr>
          <p:nvPr/>
        </p:nvCxnSpPr>
        <p:spPr>
          <a:xfrm>
            <a:off x="7851050" y="2783500"/>
            <a:ext cx="232200" cy="50130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9"/>
          <p:cNvCxnSpPr/>
          <p:nvPr/>
        </p:nvCxnSpPr>
        <p:spPr>
          <a:xfrm rot="10800000">
            <a:off x="8208400" y="1429550"/>
            <a:ext cx="7200" cy="6069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9"/>
          <p:cNvSpPr txBox="1"/>
          <p:nvPr/>
        </p:nvSpPr>
        <p:spPr>
          <a:xfrm>
            <a:off x="7709200" y="607300"/>
            <a:ext cx="10905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dog has been given a high score. It’s most probably a dog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728700" y="661350"/>
            <a:ext cx="966600" cy="6072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 flipH="1">
            <a:off x="7771025" y="3450350"/>
            <a:ext cx="254400" cy="523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19"/>
          <p:cNvSpPr/>
          <p:nvPr/>
        </p:nvSpPr>
        <p:spPr>
          <a:xfrm>
            <a:off x="6618375" y="3623975"/>
            <a:ext cx="1006500" cy="7221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19"/>
          <p:cNvCxnSpPr/>
          <p:nvPr/>
        </p:nvCxnSpPr>
        <p:spPr>
          <a:xfrm>
            <a:off x="3886200" y="1730013"/>
            <a:ext cx="0" cy="1734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9"/>
          <p:cNvCxnSpPr/>
          <p:nvPr/>
        </p:nvCxnSpPr>
        <p:spPr>
          <a:xfrm>
            <a:off x="6290725" y="1730025"/>
            <a:ext cx="0" cy="1734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9"/>
          <p:cNvSpPr txBox="1"/>
          <p:nvPr/>
        </p:nvSpPr>
        <p:spPr>
          <a:xfrm>
            <a:off x="3880525" y="936467"/>
            <a:ext cx="2414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Hidden Layers</a:t>
            </a:r>
            <a:endParaRPr b="1"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Combines features </a:t>
            </a: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hierarchically to produce more complex patterns (pixels to curves, curves to shapes, shapes to faces)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1" name="Google Shape;191;p19"/>
          <p:cNvCxnSpPr/>
          <p:nvPr/>
        </p:nvCxnSpPr>
        <p:spPr>
          <a:xfrm flipH="1" rot="10800000">
            <a:off x="3879325" y="1730025"/>
            <a:ext cx="2416800" cy="12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9"/>
          <p:cNvCxnSpPr/>
          <p:nvPr/>
        </p:nvCxnSpPr>
        <p:spPr>
          <a:xfrm>
            <a:off x="8974475" y="2001675"/>
            <a:ext cx="13800" cy="17595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9"/>
          <p:cNvCxnSpPr/>
          <p:nvPr/>
        </p:nvCxnSpPr>
        <p:spPr>
          <a:xfrm flipH="1">
            <a:off x="8737625" y="3749063"/>
            <a:ext cx="241800" cy="3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/>
          <p:nvPr/>
        </p:nvCxnSpPr>
        <p:spPr>
          <a:xfrm flipH="1">
            <a:off x="8737625" y="2001313"/>
            <a:ext cx="241800" cy="3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19"/>
          <p:cNvSpPr txBox="1"/>
          <p:nvPr/>
        </p:nvSpPr>
        <p:spPr>
          <a:xfrm>
            <a:off x="8262950" y="4005375"/>
            <a:ext cx="9120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Outp</a:t>
            </a:r>
            <a:r>
              <a:rPr b="1"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ut Layer</a:t>
            </a:r>
            <a:endParaRPr b="1"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Output layer outputs probabilities for each category.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576375" y="3560450"/>
            <a:ext cx="10905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The cat and other animals have a very low score, so it’s probably neither of them.</a:t>
            </a:r>
            <a:endParaRPr sz="9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7" name="Google Shape;197;p19"/>
          <p:cNvCxnSpPr/>
          <p:nvPr/>
        </p:nvCxnSpPr>
        <p:spPr>
          <a:xfrm flipH="1">
            <a:off x="8669550" y="3815675"/>
            <a:ext cx="155100" cy="2376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19"/>
          <p:cNvSpPr/>
          <p:nvPr/>
        </p:nvSpPr>
        <p:spPr>
          <a:xfrm>
            <a:off x="1446413" y="2391700"/>
            <a:ext cx="257400" cy="21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90560" y="2773708"/>
            <a:ext cx="212400" cy="796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Recognize animals from images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Overview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205" name="Google Shape;205;p20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06" name="Google Shape;206;p20"/>
          <p:cNvGraphicFramePr/>
          <p:nvPr/>
        </p:nvGraphicFramePr>
        <p:xfrm>
          <a:off x="734725" y="1649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3769700"/>
                <a:gridCol w="3769700"/>
              </a:tblGrid>
              <a:tr h="46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Forward propagation</a:t>
                      </a:r>
                      <a:endParaRPr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Matrix multiplication and Vector addition</a:t>
                      </a:r>
                      <a:endParaRPr sz="1200"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Loss function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Distance and Similarity measures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Optimizer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Gradient-based optimization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3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Back propagation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Jacobian matrices, Gradient vectors and the Chain rule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9800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Regularization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Bernoulli distribution and Distance measures</a:t>
                      </a:r>
                      <a:endParaRPr>
                        <a:solidFill>
                          <a:srgbClr val="741B47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Mapping mathematics concepts to neural networks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Forward propagation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212" name="Google Shape;212;p21"/>
          <p:cNvSpPr txBox="1"/>
          <p:nvPr>
            <p:ph idx="1" type="body"/>
          </p:nvPr>
        </p:nvSpPr>
        <p:spPr>
          <a:xfrm>
            <a:off x="628650" y="925675"/>
            <a:ext cx="78867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Information propagated forward through the network from input to output layer.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213" name="Google Shape;213;p21"/>
          <p:cNvGraphicFramePr/>
          <p:nvPr/>
        </p:nvGraphicFramePr>
        <p:xfrm>
          <a:off x="117625" y="147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6768950"/>
                <a:gridCol w="2132150"/>
              </a:tblGrid>
              <a:tr h="435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26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38761D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0000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741B47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Matrix multiplication</a:t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85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51C75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Non-linear functions</a:t>
                      </a:r>
                      <a:endParaRPr sz="1000">
                        <a:solidFill>
                          <a:srgbClr val="351C75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21"/>
          <p:cNvSpPr/>
          <p:nvPr/>
        </p:nvSpPr>
        <p:spPr>
          <a:xfrm>
            <a:off x="841463" y="217995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841463" y="289090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>
            <a:off x="841475" y="3622438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3177125" y="28581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21"/>
          <p:cNvCxnSpPr>
            <a:stCxn id="214" idx="6"/>
            <a:endCxn id="217" idx="2"/>
          </p:cNvCxnSpPr>
          <p:nvPr/>
        </p:nvCxnSpPr>
        <p:spPr>
          <a:xfrm>
            <a:off x="1098863" y="2289300"/>
            <a:ext cx="2078400" cy="67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1"/>
          <p:cNvCxnSpPr>
            <a:stCxn id="216" idx="6"/>
            <a:endCxn id="217" idx="2"/>
          </p:cNvCxnSpPr>
          <p:nvPr/>
        </p:nvCxnSpPr>
        <p:spPr>
          <a:xfrm flipH="1" rot="10800000">
            <a:off x="1098875" y="2967388"/>
            <a:ext cx="2078400" cy="764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1"/>
          <p:cNvSpPr/>
          <p:nvPr/>
        </p:nvSpPr>
        <p:spPr>
          <a:xfrm>
            <a:off x="3177125" y="361725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" name="Google Shape;221;p21"/>
          <p:cNvCxnSpPr>
            <a:stCxn id="215" idx="6"/>
            <a:endCxn id="217" idx="2"/>
          </p:cNvCxnSpPr>
          <p:nvPr/>
        </p:nvCxnSpPr>
        <p:spPr>
          <a:xfrm flipH="1" rot="10800000">
            <a:off x="1098863" y="2967550"/>
            <a:ext cx="2078400" cy="327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1"/>
          <p:cNvSpPr txBox="1"/>
          <p:nvPr/>
        </p:nvSpPr>
        <p:spPr>
          <a:xfrm>
            <a:off x="117625" y="3482875"/>
            <a:ext cx="672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3177125" y="2217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1"/>
          <p:cNvCxnSpPr>
            <a:stCxn id="216" idx="6"/>
            <a:endCxn id="223" idx="2"/>
          </p:cNvCxnSpPr>
          <p:nvPr/>
        </p:nvCxnSpPr>
        <p:spPr>
          <a:xfrm flipH="1" rot="10800000">
            <a:off x="1098875" y="2327188"/>
            <a:ext cx="2078400" cy="1404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1"/>
          <p:cNvCxnSpPr>
            <a:stCxn id="215" idx="6"/>
            <a:endCxn id="223" idx="2"/>
          </p:cNvCxnSpPr>
          <p:nvPr/>
        </p:nvCxnSpPr>
        <p:spPr>
          <a:xfrm flipH="1" rot="10800000">
            <a:off x="1098863" y="2327350"/>
            <a:ext cx="2078400" cy="6729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>
            <a:stCxn id="214" idx="6"/>
            <a:endCxn id="223" idx="2"/>
          </p:cNvCxnSpPr>
          <p:nvPr/>
        </p:nvCxnSpPr>
        <p:spPr>
          <a:xfrm>
            <a:off x="1098863" y="2289300"/>
            <a:ext cx="2078400" cy="3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1"/>
          <p:cNvCxnSpPr>
            <a:stCxn id="216" idx="6"/>
            <a:endCxn id="220" idx="2"/>
          </p:cNvCxnSpPr>
          <p:nvPr/>
        </p:nvCxnSpPr>
        <p:spPr>
          <a:xfrm flipH="1" rot="10800000">
            <a:off x="1098875" y="3726688"/>
            <a:ext cx="2078400" cy="5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1"/>
          <p:cNvCxnSpPr>
            <a:stCxn id="214" idx="6"/>
            <a:endCxn id="220" idx="2"/>
          </p:cNvCxnSpPr>
          <p:nvPr/>
        </p:nvCxnSpPr>
        <p:spPr>
          <a:xfrm>
            <a:off x="1098863" y="2289300"/>
            <a:ext cx="2078400" cy="143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1"/>
          <p:cNvCxnSpPr>
            <a:stCxn id="215" idx="6"/>
            <a:endCxn id="220" idx="2"/>
          </p:cNvCxnSpPr>
          <p:nvPr/>
        </p:nvCxnSpPr>
        <p:spPr>
          <a:xfrm>
            <a:off x="1098863" y="3000250"/>
            <a:ext cx="2078400" cy="72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1"/>
          <p:cNvSpPr txBox="1"/>
          <p:nvPr/>
        </p:nvSpPr>
        <p:spPr>
          <a:xfrm>
            <a:off x="1214863" y="2028200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11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1691925" y="2247901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12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1555738" y="2456725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13</a:t>
            </a:r>
            <a:endParaRPr baseline="-25000" sz="9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1196850" y="2644440"/>
            <a:ext cx="429900" cy="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21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1556513" y="2895388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22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1214863" y="3060975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23</a:t>
            </a:r>
            <a:endParaRPr baseline="-25000" sz="9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970163" y="3341700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31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1291988" y="3707475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33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1579713" y="3448500"/>
            <a:ext cx="429900" cy="1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w</a:t>
            </a:r>
            <a:r>
              <a:rPr baseline="-25000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32</a:t>
            </a:r>
            <a:endParaRPr baseline="-25000" sz="9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423925" y="2139450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1"/>
          <p:cNvSpPr txBox="1"/>
          <p:nvPr/>
        </p:nvSpPr>
        <p:spPr>
          <a:xfrm>
            <a:off x="423925" y="2840250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423975" y="3541050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3434525" y="2139450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434525" y="3581125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3434525" y="2817675"/>
            <a:ext cx="301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y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363" y="3159940"/>
            <a:ext cx="871950" cy="5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775" y="3154863"/>
            <a:ext cx="301550" cy="53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150" y="3146908"/>
            <a:ext cx="301550" cy="55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6463" y="3159958"/>
            <a:ext cx="301550" cy="52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791012" y="3353044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3325" y="3356508"/>
            <a:ext cx="141210" cy="13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513" y="3324875"/>
            <a:ext cx="191100" cy="19793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3335375" y="2357475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+ </a:t>
            </a:r>
            <a:r>
              <a:rPr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r>
              <a:rPr baseline="-25000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3359375" y="3832563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+ b</a:t>
            </a:r>
            <a:r>
              <a:rPr baseline="-25000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359363" y="3063550"/>
            <a:ext cx="3894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+ b</a:t>
            </a:r>
            <a:r>
              <a:rPr baseline="-25000" lang="en" sz="1000">
                <a:solidFill>
                  <a:srgbClr val="980000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solidFill>
                <a:srgbClr val="98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5" name="Google Shape;255;p21"/>
          <p:cNvCxnSpPr/>
          <p:nvPr/>
        </p:nvCxnSpPr>
        <p:spPr>
          <a:xfrm>
            <a:off x="4422500" y="1924800"/>
            <a:ext cx="6300" cy="2241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6" name="Google Shape;256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2725" y="4323523"/>
            <a:ext cx="257400" cy="49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96775" y="4443363"/>
            <a:ext cx="191100" cy="1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59375" y="4293738"/>
            <a:ext cx="597029" cy="5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868825" y="4353975"/>
            <a:ext cx="19959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Final output of 2nd layer: vector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</a:t>
            </a:r>
            <a:endParaRPr b="1" baseline="-25000"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1475" y="4443363"/>
            <a:ext cx="191100" cy="14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4073350" y="4209388"/>
            <a:ext cx="2935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where g is some non-linear function: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Eg. Sigmoid function (others include ReLU, TANH, etc)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Sigmoid: 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2" name="Google Shape;262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48775" y="3012600"/>
            <a:ext cx="141210" cy="1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6950" y="3012600"/>
            <a:ext cx="141210" cy="1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91725" y="3012600"/>
            <a:ext cx="141210" cy="1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3668988" y="2716900"/>
            <a:ext cx="7941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And s</a:t>
            </a: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 on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6" name="Google Shape;266;p21"/>
          <p:cNvCxnSpPr>
            <a:stCxn id="214" idx="0"/>
            <a:endCxn id="223" idx="0"/>
          </p:cNvCxnSpPr>
          <p:nvPr/>
        </p:nvCxnSpPr>
        <p:spPr>
          <a:xfrm flipH="1" rot="-5400000">
            <a:off x="2119163" y="1030950"/>
            <a:ext cx="37800" cy="2335800"/>
          </a:xfrm>
          <a:prstGeom prst="curvedConnector3">
            <a:avLst>
              <a:gd fmla="val -525794" name="adj1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1"/>
          <p:cNvCxnSpPr>
            <a:endCxn id="223" idx="0"/>
          </p:cNvCxnSpPr>
          <p:nvPr/>
        </p:nvCxnSpPr>
        <p:spPr>
          <a:xfrm>
            <a:off x="3218825" y="2130575"/>
            <a:ext cx="87000" cy="8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1"/>
          <p:cNvCxnSpPr>
            <a:stCxn id="216" idx="4"/>
            <a:endCxn id="220" idx="4"/>
          </p:cNvCxnSpPr>
          <p:nvPr/>
        </p:nvCxnSpPr>
        <p:spPr>
          <a:xfrm rot="-5400000">
            <a:off x="2135525" y="2670688"/>
            <a:ext cx="5100" cy="2335800"/>
          </a:xfrm>
          <a:prstGeom prst="curvedConnector3">
            <a:avLst>
              <a:gd fmla="val -4669118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1"/>
          <p:cNvCxnSpPr/>
          <p:nvPr/>
        </p:nvCxnSpPr>
        <p:spPr>
          <a:xfrm rot="10800000">
            <a:off x="932825" y="3841150"/>
            <a:ext cx="100800" cy="63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1"/>
          <p:cNvSpPr txBox="1"/>
          <p:nvPr/>
        </p:nvSpPr>
        <p:spPr>
          <a:xfrm>
            <a:off x="3665063" y="1969600"/>
            <a:ext cx="724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propagate through more layers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1" name="Google Shape;271;p21"/>
          <p:cNvSpPr txBox="1"/>
          <p:nvPr/>
        </p:nvSpPr>
        <p:spPr>
          <a:xfrm>
            <a:off x="3652563" y="3350388"/>
            <a:ext cx="920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Loop back for next iteration (data batch)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2" name="Google Shape;272;p21"/>
          <p:cNvSpPr txBox="1"/>
          <p:nvPr/>
        </p:nvSpPr>
        <p:spPr>
          <a:xfrm>
            <a:off x="4413200" y="2343525"/>
            <a:ext cx="624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 sz="9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1"/>
          <p:cNvSpPr txBox="1"/>
          <p:nvPr/>
        </p:nvSpPr>
        <p:spPr>
          <a:xfrm>
            <a:off x="5197625" y="2343525"/>
            <a:ext cx="624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Weights</a:t>
            </a:r>
            <a:endParaRPr sz="900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1"/>
          <p:cNvSpPr txBox="1"/>
          <p:nvPr/>
        </p:nvSpPr>
        <p:spPr>
          <a:xfrm>
            <a:off x="5961275" y="2343513"/>
            <a:ext cx="6243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900">
              <a:solidFill>
                <a:srgbClr val="274E1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6456675" y="2343525"/>
            <a:ext cx="429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C1130"/>
                </a:solidFill>
                <a:latin typeface="Roboto"/>
                <a:ea typeface="Roboto"/>
                <a:cs typeface="Roboto"/>
                <a:sym typeface="Roboto"/>
              </a:rPr>
              <a:t>Bias</a:t>
            </a:r>
            <a:endParaRPr sz="900">
              <a:solidFill>
                <a:srgbClr val="4C11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50913" y="2631301"/>
            <a:ext cx="21268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83824" y="2586300"/>
            <a:ext cx="382340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776925" y="2710369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7600" y="2689913"/>
            <a:ext cx="191125" cy="18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61275" y="2586300"/>
            <a:ext cx="362530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7513" y="2682188"/>
            <a:ext cx="191100" cy="19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532825" y="2642563"/>
            <a:ext cx="257400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21"/>
          <p:cNvCxnSpPr>
            <a:stCxn id="276" idx="2"/>
            <a:endCxn id="248" idx="0"/>
          </p:cNvCxnSpPr>
          <p:nvPr/>
        </p:nvCxnSpPr>
        <p:spPr>
          <a:xfrm>
            <a:off x="4657253" y="2931000"/>
            <a:ext cx="0" cy="22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1"/>
          <p:cNvCxnSpPr/>
          <p:nvPr/>
        </p:nvCxnSpPr>
        <p:spPr>
          <a:xfrm>
            <a:off x="5455078" y="2931000"/>
            <a:ext cx="0" cy="2289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1"/>
          <p:cNvCxnSpPr/>
          <p:nvPr/>
        </p:nvCxnSpPr>
        <p:spPr>
          <a:xfrm>
            <a:off x="6138215" y="2916925"/>
            <a:ext cx="0" cy="228900"/>
          </a:xfrm>
          <a:prstGeom prst="straightConnector1">
            <a:avLst/>
          </a:prstGeom>
          <a:noFill/>
          <a:ln cap="flat" cmpd="sng" w="9525">
            <a:solidFill>
              <a:srgbClr val="274E1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1"/>
          <p:cNvCxnSpPr/>
          <p:nvPr/>
        </p:nvCxnSpPr>
        <p:spPr>
          <a:xfrm>
            <a:off x="6674928" y="2916925"/>
            <a:ext cx="0" cy="228900"/>
          </a:xfrm>
          <a:prstGeom prst="straightConnector1">
            <a:avLst/>
          </a:prstGeom>
          <a:noFill/>
          <a:ln cap="flat" cmpd="sng" w="9525">
            <a:solidFill>
              <a:srgbClr val="4C113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2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23300" y="2327097"/>
            <a:ext cx="382350" cy="42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9525" y="2473358"/>
            <a:ext cx="141210" cy="13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328863" y="2327081"/>
            <a:ext cx="389400" cy="412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77112" y="2469982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823950" y="2338400"/>
            <a:ext cx="1147539" cy="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83687" y="2852169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823950" y="2728100"/>
            <a:ext cx="467640" cy="3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1"/>
          <p:cNvSpPr txBox="1"/>
          <p:nvPr/>
        </p:nvSpPr>
        <p:spPr>
          <a:xfrm>
            <a:off x="6841225" y="3234350"/>
            <a:ext cx="1364700" cy="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Vector addition</a:t>
            </a:r>
            <a:endParaRPr sz="1000">
              <a:solidFill>
                <a:srgbClr val="741B4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95" name="Google Shape;295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2675" y="3748013"/>
            <a:ext cx="191100" cy="19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410638" y="3599125"/>
            <a:ext cx="191100" cy="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17312" y="3776182"/>
            <a:ext cx="191100" cy="141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823975" y="3611971"/>
            <a:ext cx="257400" cy="47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975748" y="3581124"/>
            <a:ext cx="212675" cy="53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657250" y="4617925"/>
            <a:ext cx="794100" cy="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"/>
          <p:cNvSpPr txBox="1"/>
          <p:nvPr>
            <p:ph type="title"/>
          </p:nvPr>
        </p:nvSpPr>
        <p:spPr>
          <a:xfrm>
            <a:off x="7048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Mapping mathematics concepts to neural networks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Loss function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628650" y="922200"/>
            <a:ext cx="78867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 function that measures how well the neural network performs on data (error measurement).</a:t>
            </a:r>
            <a:endParaRPr sz="12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graphicFrame>
        <p:nvGraphicFramePr>
          <p:cNvPr id="307" name="Google Shape;307;p22"/>
          <p:cNvGraphicFramePr/>
          <p:nvPr/>
        </p:nvGraphicFramePr>
        <p:xfrm>
          <a:off x="57700" y="145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{CDD5FCA4-0AF9-453F-A42C-7F18868AC3FA}</a:tableStyleId>
              </a:tblPr>
              <a:tblGrid>
                <a:gridCol w="6658250"/>
                <a:gridCol w="2370375"/>
              </a:tblGrid>
              <a:tr h="41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  </a:t>
                      </a: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Neural network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Mathematical concept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9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solidFill>
                          <a:srgbClr val="9800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38761D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8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-25000" sz="900">
                        <a:solidFill>
                          <a:srgbClr val="0000FF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 sz="1000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9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741B47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8" name="Google Shape;308;p22"/>
          <p:cNvSpPr/>
          <p:nvPr/>
        </p:nvSpPr>
        <p:spPr>
          <a:xfrm>
            <a:off x="806375" y="221787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820463" y="2961300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"/>
          <p:cNvSpPr/>
          <p:nvPr/>
        </p:nvSpPr>
        <p:spPr>
          <a:xfrm>
            <a:off x="820475" y="3621625"/>
            <a:ext cx="257400" cy="218700"/>
          </a:xfrm>
          <a:prstGeom prst="ellipse">
            <a:avLst/>
          </a:prstGeom>
          <a:solidFill>
            <a:srgbClr val="9E9E9E"/>
          </a:solidFill>
          <a:ln cap="flat" cmpd="sng" w="9525">
            <a:solidFill>
              <a:srgbClr val="16161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2657638" y="2863125"/>
            <a:ext cx="257400" cy="218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2" name="Google Shape;312;p22"/>
          <p:cNvCxnSpPr>
            <a:stCxn id="308" idx="6"/>
            <a:endCxn id="311" idx="2"/>
          </p:cNvCxnSpPr>
          <p:nvPr/>
        </p:nvCxnSpPr>
        <p:spPr>
          <a:xfrm>
            <a:off x="1063775" y="2327225"/>
            <a:ext cx="1593900" cy="64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22"/>
          <p:cNvCxnSpPr>
            <a:stCxn id="310" idx="6"/>
            <a:endCxn id="311" idx="2"/>
          </p:cNvCxnSpPr>
          <p:nvPr/>
        </p:nvCxnSpPr>
        <p:spPr>
          <a:xfrm flipH="1" rot="10800000">
            <a:off x="1077875" y="2972575"/>
            <a:ext cx="1579800" cy="75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2"/>
          <p:cNvSpPr/>
          <p:nvPr/>
        </p:nvSpPr>
        <p:spPr>
          <a:xfrm>
            <a:off x="2651275" y="3621625"/>
            <a:ext cx="257400" cy="218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22"/>
          <p:cNvCxnSpPr>
            <a:stCxn id="309" idx="6"/>
            <a:endCxn id="311" idx="2"/>
          </p:cNvCxnSpPr>
          <p:nvPr/>
        </p:nvCxnSpPr>
        <p:spPr>
          <a:xfrm flipH="1" rot="10800000">
            <a:off x="1077863" y="2972550"/>
            <a:ext cx="1579800" cy="9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22"/>
          <p:cNvSpPr txBox="1"/>
          <p:nvPr/>
        </p:nvSpPr>
        <p:spPr>
          <a:xfrm>
            <a:off x="117625" y="3482875"/>
            <a:ext cx="672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2651275" y="2217875"/>
            <a:ext cx="257400" cy="218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22"/>
          <p:cNvCxnSpPr>
            <a:stCxn id="310" idx="6"/>
            <a:endCxn id="317" idx="2"/>
          </p:cNvCxnSpPr>
          <p:nvPr/>
        </p:nvCxnSpPr>
        <p:spPr>
          <a:xfrm flipH="1" rot="10800000">
            <a:off x="1077875" y="2327275"/>
            <a:ext cx="1573500" cy="14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2"/>
          <p:cNvCxnSpPr>
            <a:stCxn id="309" idx="6"/>
            <a:endCxn id="317" idx="2"/>
          </p:cNvCxnSpPr>
          <p:nvPr/>
        </p:nvCxnSpPr>
        <p:spPr>
          <a:xfrm flipH="1" rot="10800000">
            <a:off x="1077863" y="2327250"/>
            <a:ext cx="1573500" cy="7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2"/>
          <p:cNvCxnSpPr>
            <a:stCxn id="308" idx="6"/>
            <a:endCxn id="317" idx="2"/>
          </p:cNvCxnSpPr>
          <p:nvPr/>
        </p:nvCxnSpPr>
        <p:spPr>
          <a:xfrm>
            <a:off x="1063775" y="2327225"/>
            <a:ext cx="1587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2"/>
          <p:cNvCxnSpPr>
            <a:stCxn id="310" idx="6"/>
            <a:endCxn id="314" idx="2"/>
          </p:cNvCxnSpPr>
          <p:nvPr/>
        </p:nvCxnSpPr>
        <p:spPr>
          <a:xfrm>
            <a:off x="1077875" y="3730975"/>
            <a:ext cx="1573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2"/>
          <p:cNvCxnSpPr>
            <a:stCxn id="308" idx="6"/>
            <a:endCxn id="314" idx="2"/>
          </p:cNvCxnSpPr>
          <p:nvPr/>
        </p:nvCxnSpPr>
        <p:spPr>
          <a:xfrm>
            <a:off x="1063775" y="2327225"/>
            <a:ext cx="1587600" cy="140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2"/>
          <p:cNvCxnSpPr>
            <a:stCxn id="309" idx="6"/>
            <a:endCxn id="314" idx="2"/>
          </p:cNvCxnSpPr>
          <p:nvPr/>
        </p:nvCxnSpPr>
        <p:spPr>
          <a:xfrm>
            <a:off x="1077863" y="3070650"/>
            <a:ext cx="1573500" cy="660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2"/>
          <p:cNvSpPr txBox="1"/>
          <p:nvPr/>
        </p:nvSpPr>
        <p:spPr>
          <a:xfrm>
            <a:off x="424050" y="2139450"/>
            <a:ext cx="292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1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452325" y="2879225"/>
            <a:ext cx="292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452325" y="3563175"/>
            <a:ext cx="292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x</a:t>
            </a:r>
            <a:r>
              <a:rPr baseline="-25000" lang="en" sz="1000">
                <a:latin typeface="Average"/>
                <a:ea typeface="Average"/>
                <a:cs typeface="Average"/>
                <a:sym typeface="Average"/>
              </a:rPr>
              <a:t>3</a:t>
            </a:r>
            <a:endParaRPr baseline="-25000"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2647350" y="2390650"/>
            <a:ext cx="399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b="1" baseline="-25000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="1" baseline="-25000" sz="10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8" name="Google Shape;328;p22"/>
          <p:cNvSpPr txBox="1"/>
          <p:nvPr/>
        </p:nvSpPr>
        <p:spPr>
          <a:xfrm>
            <a:off x="2684425" y="3812450"/>
            <a:ext cx="399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b="1" baseline="-25000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b="1" baseline="-25000" sz="10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22"/>
          <p:cNvSpPr txBox="1"/>
          <p:nvPr/>
        </p:nvSpPr>
        <p:spPr>
          <a:xfrm>
            <a:off x="2650891" y="3069950"/>
            <a:ext cx="292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b="1" baseline="-25000" lang="en" sz="10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="1" baseline="-25000" sz="1000">
              <a:solidFill>
                <a:srgbClr val="38761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30" name="Google Shape;330;p22"/>
          <p:cNvCxnSpPr/>
          <p:nvPr/>
        </p:nvCxnSpPr>
        <p:spPr>
          <a:xfrm flipH="1">
            <a:off x="4492100" y="1877000"/>
            <a:ext cx="14100" cy="31836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2"/>
          <p:cNvCxnSpPr>
            <a:stCxn id="308" idx="0"/>
            <a:endCxn id="317" idx="0"/>
          </p:cNvCxnSpPr>
          <p:nvPr/>
        </p:nvCxnSpPr>
        <p:spPr>
          <a:xfrm flipH="1" rot="-5400000">
            <a:off x="1857275" y="1295675"/>
            <a:ext cx="600" cy="18450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2"/>
          <p:cNvCxnSpPr>
            <a:endCxn id="317" idx="0"/>
          </p:cNvCxnSpPr>
          <p:nvPr/>
        </p:nvCxnSpPr>
        <p:spPr>
          <a:xfrm>
            <a:off x="2716675" y="2130875"/>
            <a:ext cx="63300" cy="87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22"/>
          <p:cNvSpPr txBox="1"/>
          <p:nvPr/>
        </p:nvSpPr>
        <p:spPr>
          <a:xfrm>
            <a:off x="4506113" y="1998575"/>
            <a:ext cx="20826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Let the network output vector be: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4" name="Google Shape;3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525" y="2106816"/>
            <a:ext cx="141200" cy="13480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4516400" y="2297475"/>
            <a:ext cx="2053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Let the expected output vector be: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6" name="Google Shape;3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525" y="2363146"/>
            <a:ext cx="141200" cy="16835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/>
        </p:nvSpPr>
        <p:spPr>
          <a:xfrm>
            <a:off x="4499025" y="2607675"/>
            <a:ext cx="20010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The model performance is decided by the average deviation between predicted and expected values.</a:t>
            </a:r>
            <a:endParaRPr b="1"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22"/>
          <p:cNvSpPr txBox="1"/>
          <p:nvPr/>
        </p:nvSpPr>
        <p:spPr>
          <a:xfrm>
            <a:off x="4516400" y="3313750"/>
            <a:ext cx="1374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Eg.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Mean Squared Error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8963" y="3603663"/>
            <a:ext cx="1377219" cy="2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2"/>
          <p:cNvSpPr txBox="1"/>
          <p:nvPr/>
        </p:nvSpPr>
        <p:spPr>
          <a:xfrm>
            <a:off x="4516400" y="3878825"/>
            <a:ext cx="1374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Eg.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Mean Absolute Error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1125" y="4181575"/>
            <a:ext cx="1324053" cy="21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22"/>
          <p:cNvCxnSpPr/>
          <p:nvPr/>
        </p:nvCxnSpPr>
        <p:spPr>
          <a:xfrm flipH="1" rot="10800000">
            <a:off x="4493325" y="3238250"/>
            <a:ext cx="2221200" cy="228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2"/>
          <p:cNvCxnSpPr/>
          <p:nvPr/>
        </p:nvCxnSpPr>
        <p:spPr>
          <a:xfrm rot="10800000">
            <a:off x="7203300" y="2246475"/>
            <a:ext cx="6600" cy="93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2"/>
          <p:cNvCxnSpPr/>
          <p:nvPr/>
        </p:nvCxnSpPr>
        <p:spPr>
          <a:xfrm flipH="1" rot="10800000">
            <a:off x="7087600" y="3064200"/>
            <a:ext cx="1500000" cy="1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22"/>
          <p:cNvCxnSpPr/>
          <p:nvPr/>
        </p:nvCxnSpPr>
        <p:spPr>
          <a:xfrm flipH="1" rot="10800000">
            <a:off x="7222775" y="2368950"/>
            <a:ext cx="399000" cy="70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2"/>
          <p:cNvCxnSpPr/>
          <p:nvPr/>
        </p:nvCxnSpPr>
        <p:spPr>
          <a:xfrm flipH="1" rot="10800000">
            <a:off x="7222775" y="2517125"/>
            <a:ext cx="740400" cy="566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22"/>
          <p:cNvSpPr txBox="1"/>
          <p:nvPr/>
        </p:nvSpPr>
        <p:spPr>
          <a:xfrm>
            <a:off x="7361525" y="2139450"/>
            <a:ext cx="550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endParaRPr i="1" sz="1000"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48" name="Google Shape;348;p22"/>
          <p:cNvSpPr txBox="1"/>
          <p:nvPr/>
        </p:nvSpPr>
        <p:spPr>
          <a:xfrm>
            <a:off x="7824475" y="2520000"/>
            <a:ext cx="550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endParaRPr i="1" sz="10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49" name="Google Shape;349;p22"/>
          <p:cNvCxnSpPr/>
          <p:nvPr/>
        </p:nvCxnSpPr>
        <p:spPr>
          <a:xfrm rot="10800000">
            <a:off x="7621775" y="2373225"/>
            <a:ext cx="328200" cy="148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2"/>
          <p:cNvSpPr txBox="1"/>
          <p:nvPr/>
        </p:nvSpPr>
        <p:spPr>
          <a:xfrm>
            <a:off x="7717500" y="2177375"/>
            <a:ext cx="550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9900FF"/>
                </a:solidFill>
                <a:latin typeface="Average"/>
                <a:ea typeface="Average"/>
                <a:cs typeface="Average"/>
                <a:sym typeface="Average"/>
              </a:rPr>
              <a:t>o - t</a:t>
            </a:r>
            <a:endParaRPr i="1" sz="1000">
              <a:solidFill>
                <a:srgbClr val="99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6972275" y="3113039"/>
            <a:ext cx="20826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Loss functions are based on distance measures in mathematics. </a:t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Eg.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T.S.E. is the squared magnitude of the difference in the </a:t>
            </a:r>
            <a:r>
              <a:rPr i="1" lang="en" sz="9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o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and </a:t>
            </a:r>
            <a:r>
              <a:rPr i="1" lang="en" sz="9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vectors. This is the square of the </a:t>
            </a:r>
            <a:r>
              <a:rPr b="1" i="1" lang="en" sz="900">
                <a:latin typeface="Average"/>
                <a:ea typeface="Average"/>
                <a:cs typeface="Average"/>
                <a:sym typeface="Average"/>
              </a:rPr>
              <a:t>L</a:t>
            </a:r>
            <a:r>
              <a:rPr b="1" baseline="30000" i="1" lang="en" sz="900">
                <a:latin typeface="Average"/>
                <a:ea typeface="Average"/>
                <a:cs typeface="Average"/>
                <a:sym typeface="Average"/>
              </a:rPr>
              <a:t>2 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norm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of the vector </a:t>
            </a:r>
            <a:r>
              <a:rPr i="1" lang="en" sz="900">
                <a:solidFill>
                  <a:srgbClr val="9900FF"/>
                </a:solidFill>
                <a:latin typeface="Average"/>
                <a:ea typeface="Average"/>
                <a:cs typeface="Average"/>
                <a:sym typeface="Average"/>
              </a:rPr>
              <a:t>o - t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.</a:t>
            </a:r>
            <a:endParaRPr baseline="30000"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6972275" y="4400275"/>
            <a:ext cx="1873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Eg.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T.A.E. is the sum of the absolute values of the </a:t>
            </a:r>
            <a:r>
              <a:rPr i="1" lang="en" sz="900">
                <a:solidFill>
                  <a:srgbClr val="9900FF"/>
                </a:solidFill>
                <a:latin typeface="Average"/>
                <a:ea typeface="Average"/>
                <a:cs typeface="Average"/>
                <a:sym typeface="Average"/>
              </a:rPr>
              <a:t> o -t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vector. This is the </a:t>
            </a:r>
            <a:r>
              <a:rPr b="1" i="1" lang="en" sz="900">
                <a:latin typeface="Average"/>
                <a:ea typeface="Average"/>
                <a:cs typeface="Average"/>
                <a:sym typeface="Average"/>
              </a:rPr>
              <a:t>L</a:t>
            </a:r>
            <a:r>
              <a:rPr b="1" baseline="30000" i="1" lang="en" sz="900">
                <a:latin typeface="Average"/>
                <a:ea typeface="Average"/>
                <a:cs typeface="Average"/>
                <a:sym typeface="Average"/>
              </a:rPr>
              <a:t>1  </a:t>
            </a:r>
            <a:r>
              <a:rPr b="1" lang="en" sz="900">
                <a:latin typeface="Average"/>
                <a:ea typeface="Average"/>
                <a:cs typeface="Average"/>
                <a:sym typeface="Average"/>
              </a:rPr>
              <a:t>norm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 of the </a:t>
            </a:r>
            <a:r>
              <a:rPr i="1" lang="en" sz="900">
                <a:solidFill>
                  <a:srgbClr val="9900FF"/>
                </a:solidFill>
                <a:latin typeface="Average"/>
                <a:ea typeface="Average"/>
                <a:cs typeface="Average"/>
                <a:sym typeface="Average"/>
              </a:rPr>
              <a:t>o - t </a:t>
            </a:r>
            <a:r>
              <a:rPr lang="en" sz="900">
                <a:latin typeface="Average"/>
                <a:ea typeface="Average"/>
                <a:cs typeface="Average"/>
                <a:sym typeface="Average"/>
              </a:rPr>
              <a:t>vector.</a:t>
            </a:r>
            <a:endParaRPr baseline="30000" sz="9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9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7087600" y="1876063"/>
            <a:ext cx="17436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41B47"/>
                </a:solidFill>
                <a:latin typeface="Average"/>
                <a:ea typeface="Average"/>
                <a:cs typeface="Average"/>
                <a:sym typeface="Average"/>
              </a:rPr>
              <a:t>Distance/Similarity measures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7600" y="3638901"/>
            <a:ext cx="1377200" cy="1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2"/>
          <p:cNvSpPr/>
          <p:nvPr/>
        </p:nvSpPr>
        <p:spPr>
          <a:xfrm>
            <a:off x="4012250" y="2860275"/>
            <a:ext cx="257400" cy="21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3750800" y="4393525"/>
            <a:ext cx="672900" cy="4479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The Loss</a:t>
            </a:r>
            <a:endParaRPr b="1"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Average"/>
                <a:ea typeface="Average"/>
                <a:cs typeface="Average"/>
                <a:sym typeface="Average"/>
              </a:rPr>
              <a:t>function</a:t>
            </a:r>
            <a:endParaRPr sz="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57" name="Google Shape;357;p22"/>
          <p:cNvSpPr txBox="1"/>
          <p:nvPr/>
        </p:nvSpPr>
        <p:spPr>
          <a:xfrm>
            <a:off x="4232588" y="2752575"/>
            <a:ext cx="1911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Average"/>
                <a:ea typeface="Average"/>
                <a:cs typeface="Average"/>
                <a:sym typeface="Average"/>
              </a:rPr>
              <a:t>J</a:t>
            </a:r>
            <a:endParaRPr b="1" baseline="-25000" sz="12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58" name="Google Shape;358;p22"/>
          <p:cNvCxnSpPr/>
          <p:nvPr/>
        </p:nvCxnSpPr>
        <p:spPr>
          <a:xfrm flipH="1">
            <a:off x="4208988" y="3130450"/>
            <a:ext cx="127200" cy="107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22"/>
          <p:cNvSpPr/>
          <p:nvPr/>
        </p:nvSpPr>
        <p:spPr>
          <a:xfrm>
            <a:off x="3119950" y="2217875"/>
            <a:ext cx="257400" cy="21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3126588" y="2860275"/>
            <a:ext cx="257400" cy="21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3119950" y="3621625"/>
            <a:ext cx="257400" cy="2187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 txBox="1"/>
          <p:nvPr/>
        </p:nvSpPr>
        <p:spPr>
          <a:xfrm>
            <a:off x="3153100" y="3812450"/>
            <a:ext cx="365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b="1" baseline="-25000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3</a:t>
            </a:r>
            <a:endParaRPr b="1" baseline="-25000" sz="10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3" name="Google Shape;363;p22"/>
          <p:cNvSpPr txBox="1"/>
          <p:nvPr/>
        </p:nvSpPr>
        <p:spPr>
          <a:xfrm>
            <a:off x="3156600" y="3079900"/>
            <a:ext cx="3282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b="1" baseline="-25000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2</a:t>
            </a:r>
            <a:endParaRPr b="1" baseline="-25000" sz="10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3153100" y="2390650"/>
            <a:ext cx="292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b="1" baseline="-25000" lang="en" sz="1000">
                <a:solidFill>
                  <a:srgbClr val="0000FF"/>
                </a:solidFill>
                <a:latin typeface="Average"/>
                <a:ea typeface="Average"/>
                <a:cs typeface="Average"/>
                <a:sym typeface="Average"/>
              </a:rPr>
              <a:t>1</a:t>
            </a:r>
            <a:endParaRPr b="1" baseline="-25000" sz="1000">
              <a:solidFill>
                <a:srgbClr val="0000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65" name="Google Shape;365;p22"/>
          <p:cNvCxnSpPr>
            <a:stCxn id="327" idx="3"/>
            <a:endCxn id="327" idx="3"/>
          </p:cNvCxnSpPr>
          <p:nvPr/>
        </p:nvCxnSpPr>
        <p:spPr>
          <a:xfrm>
            <a:off x="3046350" y="25405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4975" y="2452375"/>
            <a:ext cx="257400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5113" y="3132038"/>
            <a:ext cx="257400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4975" y="3874163"/>
            <a:ext cx="257400" cy="2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5475" y="2445523"/>
            <a:ext cx="1412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323325" y="2445525"/>
            <a:ext cx="1412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47863" y="3128998"/>
            <a:ext cx="1412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359588" y="3110287"/>
            <a:ext cx="1412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2138" y="3839685"/>
            <a:ext cx="141200" cy="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377350" y="3861987"/>
            <a:ext cx="141200" cy="2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3374400" y="2301875"/>
            <a:ext cx="141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3393000" y="2922750"/>
            <a:ext cx="1413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77" name="Google Shape;377;p22"/>
          <p:cNvSpPr txBox="1"/>
          <p:nvPr/>
        </p:nvSpPr>
        <p:spPr>
          <a:xfrm>
            <a:off x="3387875" y="3651325"/>
            <a:ext cx="870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2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78" name="Google Shape;378;p22"/>
          <p:cNvCxnSpPr>
            <a:stCxn id="370" idx="1"/>
            <a:endCxn id="355" idx="2"/>
          </p:cNvCxnSpPr>
          <p:nvPr/>
        </p:nvCxnSpPr>
        <p:spPr>
          <a:xfrm>
            <a:off x="3464525" y="2577075"/>
            <a:ext cx="547800" cy="3927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2"/>
          <p:cNvCxnSpPr>
            <a:stCxn id="372" idx="1"/>
            <a:endCxn id="355" idx="2"/>
          </p:cNvCxnSpPr>
          <p:nvPr/>
        </p:nvCxnSpPr>
        <p:spPr>
          <a:xfrm flipH="1" rot="10800000">
            <a:off x="3500788" y="2969737"/>
            <a:ext cx="511500" cy="2721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2"/>
          <p:cNvCxnSpPr>
            <a:stCxn id="374" idx="1"/>
            <a:endCxn id="355" idx="2"/>
          </p:cNvCxnSpPr>
          <p:nvPr/>
        </p:nvCxnSpPr>
        <p:spPr>
          <a:xfrm flipH="1" rot="10800000">
            <a:off x="3518550" y="2969637"/>
            <a:ext cx="493800" cy="10239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2"/>
          <p:cNvCxnSpPr>
            <a:endCxn id="310" idx="4"/>
          </p:cNvCxnSpPr>
          <p:nvPr/>
        </p:nvCxnSpPr>
        <p:spPr>
          <a:xfrm rot="10800000">
            <a:off x="949175" y="3840325"/>
            <a:ext cx="2246700" cy="553200"/>
          </a:xfrm>
          <a:prstGeom prst="curvedConnector2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2"/>
          <p:cNvCxnSpPr>
            <a:endCxn id="310" idx="4"/>
          </p:cNvCxnSpPr>
          <p:nvPr/>
        </p:nvCxnSpPr>
        <p:spPr>
          <a:xfrm rot="10800000">
            <a:off x="949175" y="3840325"/>
            <a:ext cx="87300" cy="148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22"/>
          <p:cNvSpPr txBox="1"/>
          <p:nvPr/>
        </p:nvSpPr>
        <p:spPr>
          <a:xfrm>
            <a:off x="949175" y="4502875"/>
            <a:ext cx="2616300" cy="2997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   </a:t>
            </a: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Loop back to beginning for next iteration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4" name="Google Shape;384;p22"/>
          <p:cNvCxnSpPr>
            <a:stCxn id="355" idx="4"/>
          </p:cNvCxnSpPr>
          <p:nvPr/>
        </p:nvCxnSpPr>
        <p:spPr>
          <a:xfrm rot="5400000">
            <a:off x="2999750" y="3272175"/>
            <a:ext cx="1334400" cy="948000"/>
          </a:xfrm>
          <a:prstGeom prst="curvedConnector3">
            <a:avLst>
              <a:gd fmla="val 91314" name="adj1"/>
            </a:avLst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